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charts/chart14.xml" ContentType="application/vnd.openxmlformats-officedocument.drawingml.chart+xml"/>
  <Override PartName="/ppt/drawings/drawing4.xml" ContentType="application/vnd.openxmlformats-officedocument.drawingml.chartshapes+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drawings/drawing5.xml" ContentType="application/vnd.openxmlformats-officedocument.drawingml.chartshapes+xml"/>
  <Override PartName="/ppt/notesSlides/notesSlide2.xml" ContentType="application/vnd.openxmlformats-officedocument.presentationml.notesSlid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xml" ContentType="application/vnd.openxmlformats-officedocument.presentationml.notesSlide+xml"/>
  <Override PartName="/ppt/charts/chart2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4.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5.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xml" ContentType="application/vnd.openxmlformats-officedocument.presentationml.notesSl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xml" ContentType="application/vnd.openxmlformats-officedocument.presentationml.notesSlide+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9.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xml" ContentType="application/vnd.openxmlformats-officedocument.presentationml.notesSlide+xml"/>
  <Override PartName="/ppt/charts/chart30.xml" ContentType="application/vnd.openxmlformats-officedocument.drawingml.chart+xml"/>
  <Override PartName="/ppt/drawings/drawing6.xml" ContentType="application/vnd.openxmlformats-officedocument.drawingml.chartshapes+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xml" ContentType="application/vnd.openxmlformats-officedocument.presentationml.notesSlide+xml"/>
  <Override PartName="/ppt/charts/chart32.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3.xml" ContentType="application/vnd.openxmlformats-officedocument.drawingml.chart+xml"/>
  <Override PartName="/ppt/drawings/drawing7.xml" ContentType="application/vnd.openxmlformats-officedocument.drawingml.chartshapes+xml"/>
  <Override PartName="/ppt/charts/chart34.xml" ContentType="application/vnd.openxmlformats-officedocument.drawingml.chart+xml"/>
  <Override PartName="/ppt/drawings/drawing8.xml" ContentType="application/vnd.openxmlformats-officedocument.drawingml.chartshapes+xml"/>
  <Override PartName="/ppt/notesSlides/notesSlide8.xml" ContentType="application/vnd.openxmlformats-officedocument.presentationml.notesSlide+xml"/>
  <Override PartName="/ppt/charts/chart35.xml" ContentType="application/vnd.openxmlformats-officedocument.drawingml.chart+xml"/>
  <Override PartName="/ppt/drawings/drawing9.xml" ContentType="application/vnd.openxmlformats-officedocument.drawingml.chartshapes+xml"/>
  <Override PartName="/ppt/charts/chart36.xml" ContentType="application/vnd.openxmlformats-officedocument.drawingml.chart+xml"/>
  <Override PartName="/ppt/drawings/drawing10.xml" ContentType="application/vnd.openxmlformats-officedocument.drawingml.chartshapes+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96" r:id="rId2"/>
    <p:sldId id="465" r:id="rId3"/>
    <p:sldId id="532" r:id="rId4"/>
    <p:sldId id="546" r:id="rId5"/>
    <p:sldId id="499" r:id="rId6"/>
    <p:sldId id="533" r:id="rId7"/>
    <p:sldId id="500" r:id="rId8"/>
    <p:sldId id="520" r:id="rId9"/>
    <p:sldId id="436" r:id="rId10"/>
    <p:sldId id="482" r:id="rId11"/>
    <p:sldId id="504" r:id="rId12"/>
    <p:sldId id="538" r:id="rId13"/>
    <p:sldId id="535" r:id="rId14"/>
    <p:sldId id="547" r:id="rId15"/>
    <p:sldId id="431" r:id="rId16"/>
    <p:sldId id="548" r:id="rId17"/>
    <p:sldId id="537" r:id="rId18"/>
    <p:sldId id="539" r:id="rId19"/>
    <p:sldId id="400" r:id="rId20"/>
    <p:sldId id="514" r:id="rId21"/>
    <p:sldId id="343" r:id="rId22"/>
    <p:sldId id="512" r:id="rId23"/>
    <p:sldId id="494" r:id="rId24"/>
    <p:sldId id="526" r:id="rId25"/>
    <p:sldId id="509" r:id="rId26"/>
    <p:sldId id="463" r:id="rId27"/>
    <p:sldId id="544" r:id="rId28"/>
    <p:sldId id="543" r:id="rId29"/>
    <p:sldId id="530" r:id="rId30"/>
  </p:sldIdLst>
  <p:sldSz cx="12192000" cy="6858000"/>
  <p:notesSz cx="6797675" cy="98742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00CC"/>
    <a:srgbClr val="4C0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63" autoAdjust="0"/>
    <p:restoredTop sz="94660"/>
  </p:normalViewPr>
  <p:slideViewPr>
    <p:cSldViewPr snapToGrid="0">
      <p:cViewPr varScale="1">
        <p:scale>
          <a:sx n="52" d="100"/>
          <a:sy n="52" d="100"/>
        </p:scale>
        <p:origin x="612" y="72"/>
      </p:cViewPr>
      <p:guideLst/>
    </p:cSldViewPr>
  </p:slideViewPr>
  <p:notesTextViewPr>
    <p:cViewPr>
      <p:scale>
        <a:sx n="1" d="1"/>
        <a:sy n="1" d="1"/>
      </p:scale>
      <p:origin x="0" y="0"/>
    </p:cViewPr>
  </p:notesTextViewPr>
  <p:sorterViewPr>
    <p:cViewPr>
      <p:scale>
        <a:sx n="100" d="100"/>
        <a:sy n="100" d="100"/>
      </p:scale>
      <p:origin x="0" y="-199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4.xml"/><Relationship Id="rId1" Type="http://schemas.microsoft.com/office/2011/relationships/chartStyle" Target="style1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5.xml"/><Relationship Id="rId1" Type="http://schemas.microsoft.com/office/2011/relationships/chartStyle" Target="style15.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6.xml"/><Relationship Id="rId1" Type="http://schemas.microsoft.com/office/2011/relationships/chartStyle" Target="style16.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7.xml"/><Relationship Id="rId1" Type="http://schemas.microsoft.com/office/2011/relationships/chartStyle" Target="style17.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8.xml"/><Relationship Id="rId1" Type="http://schemas.microsoft.com/office/2011/relationships/chartStyle" Target="style18.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9.xml"/><Relationship Id="rId1" Type="http://schemas.microsoft.com/office/2011/relationships/chartStyle" Target="style1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0.xml"/><Relationship Id="rId1" Type="http://schemas.microsoft.com/office/2011/relationships/chartStyle" Target="style20.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1.xml"/><Relationship Id="rId1" Type="http://schemas.microsoft.com/office/2011/relationships/chartStyle" Target="style21.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4.xml"/><Relationship Id="rId1" Type="http://schemas.microsoft.com/office/2011/relationships/chartStyle" Target="style24.xml"/></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95051922964643"/>
          <c:y val="0.11539589620789728"/>
          <c:w val="0.74644638233678251"/>
          <c:h val="0.57059098149809806"/>
        </c:manualLayout>
      </c:layout>
      <c:barChart>
        <c:barDir val="col"/>
        <c:grouping val="clustered"/>
        <c:varyColors val="0"/>
        <c:ser>
          <c:idx val="0"/>
          <c:order val="0"/>
          <c:tx>
            <c:strRef>
              <c:f>Blad1!$B$25</c:f>
              <c:strCache>
                <c:ptCount val="1"/>
                <c:pt idx="0">
                  <c:v>Minimaal nodige graad van nationalisme/regionalisme opdat de betrokken regio welvarender/gelukkiger zou zijn als afgescheiden regio (en dus zal proberen af te scheiden)*</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A539-4921-8FB2-6BEB19811F3B}"/>
              </c:ext>
            </c:extLst>
          </c:dPt>
          <c:dPt>
            <c:idx val="6"/>
            <c:invertIfNegative val="0"/>
            <c:bubble3D val="0"/>
            <c:spPr>
              <a:solidFill>
                <a:schemeClr val="tx1"/>
              </a:solidFill>
              <a:ln>
                <a:noFill/>
              </a:ln>
              <a:effectLst/>
            </c:spPr>
            <c:extLst>
              <c:ext xmlns:c16="http://schemas.microsoft.com/office/drawing/2014/chart" uri="{C3380CC4-5D6E-409C-BE32-E72D297353CC}">
                <c16:uniqueId val="{00000003-A539-4921-8FB2-6BEB19811F3B}"/>
              </c:ext>
            </c:extLst>
          </c:dPt>
          <c:cat>
            <c:strRef>
              <c:f>Blad1!$A$26:$A$47</c:f>
              <c:strCache>
                <c:ptCount val="22"/>
                <c:pt idx="0">
                  <c:v>Catalonië (SP)</c:v>
                </c:pt>
                <c:pt idx="1">
                  <c:v>Vlaanderen </c:v>
                </c:pt>
                <c:pt idx="2">
                  <c:v>Baskenland (SP)</c:v>
                </c:pt>
                <c:pt idx="3">
                  <c:v>Schotland (VK)</c:v>
                </c:pt>
                <c:pt idx="4">
                  <c:v>Madeira (PT)</c:v>
                </c:pt>
                <c:pt idx="5">
                  <c:v>Zuid-Tirol (IT)</c:v>
                </c:pt>
                <c:pt idx="6">
                  <c:v>Wallonië </c:v>
                </c:pt>
                <c:pt idx="7">
                  <c:v>Azoren (PT)</c:v>
                </c:pt>
                <c:pt idx="8">
                  <c:v>Corsica (FR)</c:v>
                </c:pt>
                <c:pt idx="9">
                  <c:v>Lombardije (IT)</c:v>
                </c:pt>
                <c:pt idx="12">
                  <c:v>Schleswig-Holstein (DE)</c:v>
                </c:pt>
                <c:pt idx="13">
                  <c:v>Zeeland (NL)</c:v>
                </c:pt>
                <c:pt idx="14">
                  <c:v>Basilicata (IT)</c:v>
                </c:pt>
                <c:pt idx="15">
                  <c:v>Drente (NL)</c:v>
                </c:pt>
                <c:pt idx="16">
                  <c:v>Sjaelland (DK)</c:v>
                </c:pt>
                <c:pt idx="17">
                  <c:v>Zentralschweiz (CH)</c:v>
                </c:pt>
                <c:pt idx="18">
                  <c:v>Espace Mitelland ((CH)</c:v>
                </c:pt>
                <c:pt idx="19">
                  <c:v>Ostschweiz (CH)</c:v>
                </c:pt>
                <c:pt idx="20">
                  <c:v>Flevoland (NL)</c:v>
                </c:pt>
                <c:pt idx="21">
                  <c:v>Nordwestschweiz(CH)</c:v>
                </c:pt>
              </c:strCache>
            </c:strRef>
          </c:cat>
          <c:val>
            <c:numRef>
              <c:f>Blad1!$B$26:$B$47</c:f>
              <c:numCache>
                <c:formatCode>General</c:formatCode>
                <c:ptCount val="22"/>
                <c:pt idx="0">
                  <c:v>0.64</c:v>
                </c:pt>
                <c:pt idx="1">
                  <c:v>0.84</c:v>
                </c:pt>
                <c:pt idx="2">
                  <c:v>0.96</c:v>
                </c:pt>
                <c:pt idx="3">
                  <c:v>1.1200000000000001</c:v>
                </c:pt>
                <c:pt idx="4">
                  <c:v>1.39</c:v>
                </c:pt>
                <c:pt idx="5">
                  <c:v>1.46</c:v>
                </c:pt>
                <c:pt idx="6">
                  <c:v>1.53</c:v>
                </c:pt>
                <c:pt idx="7">
                  <c:v>1.8</c:v>
                </c:pt>
                <c:pt idx="8">
                  <c:v>1.93</c:v>
                </c:pt>
                <c:pt idx="9">
                  <c:v>2.1800000000000002</c:v>
                </c:pt>
                <c:pt idx="12">
                  <c:v>9.41</c:v>
                </c:pt>
                <c:pt idx="13">
                  <c:v>9.42</c:v>
                </c:pt>
                <c:pt idx="14">
                  <c:v>9.43</c:v>
                </c:pt>
                <c:pt idx="15">
                  <c:v>9.64</c:v>
                </c:pt>
                <c:pt idx="16">
                  <c:v>9.85</c:v>
                </c:pt>
                <c:pt idx="17">
                  <c:v>10.14</c:v>
                </c:pt>
                <c:pt idx="18">
                  <c:v>12.46</c:v>
                </c:pt>
                <c:pt idx="19">
                  <c:v>13.44</c:v>
                </c:pt>
                <c:pt idx="20">
                  <c:v>13.83</c:v>
                </c:pt>
                <c:pt idx="21">
                  <c:v>16.239999999999998</c:v>
                </c:pt>
              </c:numCache>
            </c:numRef>
          </c:val>
          <c:extLst>
            <c:ext xmlns:c16="http://schemas.microsoft.com/office/drawing/2014/chart" uri="{C3380CC4-5D6E-409C-BE32-E72D297353CC}">
              <c16:uniqueId val="{00000004-A539-4921-8FB2-6BEB19811F3B}"/>
            </c:ext>
          </c:extLst>
        </c:ser>
        <c:dLbls>
          <c:showLegendKey val="0"/>
          <c:showVal val="0"/>
          <c:showCatName val="0"/>
          <c:showSerName val="0"/>
          <c:showPercent val="0"/>
          <c:showBubbleSize val="0"/>
        </c:dLbls>
        <c:gapWidth val="219"/>
        <c:overlap val="-27"/>
        <c:axId val="580923032"/>
        <c:axId val="580913624"/>
      </c:barChart>
      <c:catAx>
        <c:axId val="5809230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80913624"/>
        <c:crosses val="autoZero"/>
        <c:auto val="1"/>
        <c:lblAlgn val="ctr"/>
        <c:lblOffset val="100"/>
        <c:tickLblSkip val="1"/>
        <c:noMultiLvlLbl val="0"/>
      </c:catAx>
      <c:valAx>
        <c:axId val="580913624"/>
        <c:scaling>
          <c:orientation val="minMax"/>
          <c:max val="17"/>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809230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54898002288707"/>
          <c:y val="0.15071335898353616"/>
          <c:w val="0.81334566935399089"/>
          <c:h val="0.71620988180482914"/>
        </c:manualLayout>
      </c:layout>
      <c:lineChart>
        <c:grouping val="standard"/>
        <c:varyColors val="0"/>
        <c:ser>
          <c:idx val="2"/>
          <c:order val="0"/>
          <c:tx>
            <c:strRef>
              <c:f>Sheet1!$B$1</c:f>
              <c:strCache>
                <c:ptCount val="1"/>
                <c:pt idx="0">
                  <c:v>Vlaanderen</c:v>
                </c:pt>
              </c:strCache>
            </c:strRef>
          </c:tx>
          <c:spPr>
            <a:ln w="31750">
              <a:solidFill>
                <a:srgbClr val="FFC000"/>
              </a:solidFill>
              <a:prstDash val="solid"/>
            </a:ln>
          </c:spPr>
          <c:marker>
            <c:symbol val="none"/>
          </c:marker>
          <c:cat>
            <c:numRef>
              <c:f>Sheet1!$A$2:$A$47</c:f>
              <c:numCache>
                <c:formatCode>General</c:formatCode>
                <c:ptCount val="46"/>
                <c:pt idx="0">
                  <c:v>1970</c:v>
                </c:pt>
                <c:pt idx="5">
                  <c:v>1975</c:v>
                </c:pt>
                <c:pt idx="10">
                  <c:v>1980</c:v>
                </c:pt>
                <c:pt idx="15">
                  <c:v>1985</c:v>
                </c:pt>
                <c:pt idx="20">
                  <c:v>1990</c:v>
                </c:pt>
                <c:pt idx="25">
                  <c:v>1995</c:v>
                </c:pt>
                <c:pt idx="30">
                  <c:v>2000</c:v>
                </c:pt>
                <c:pt idx="35">
                  <c:v>2005</c:v>
                </c:pt>
                <c:pt idx="40">
                  <c:v>2010</c:v>
                </c:pt>
                <c:pt idx="44">
                  <c:v>2015</c:v>
                </c:pt>
              </c:numCache>
            </c:numRef>
          </c:cat>
          <c:val>
            <c:numRef>
              <c:f>Sheet1!$B$2:$B$47</c:f>
              <c:numCache>
                <c:formatCode>General</c:formatCode>
                <c:ptCount val="46"/>
                <c:pt idx="0">
                  <c:v>45.141520517245084</c:v>
                </c:pt>
                <c:pt idx="1">
                  <c:v>45.276101054654298</c:v>
                </c:pt>
                <c:pt idx="2">
                  <c:v>45.812812793109181</c:v>
                </c:pt>
                <c:pt idx="3">
                  <c:v>49.690446918266609</c:v>
                </c:pt>
                <c:pt idx="4">
                  <c:v>52.207000898677691</c:v>
                </c:pt>
                <c:pt idx="5">
                  <c:v>47.28910829315506</c:v>
                </c:pt>
                <c:pt idx="6">
                  <c:v>49.942094052026469</c:v>
                </c:pt>
                <c:pt idx="7">
                  <c:v>49.239197757161293</c:v>
                </c:pt>
                <c:pt idx="8">
                  <c:v>48.359421093807441</c:v>
                </c:pt>
                <c:pt idx="9">
                  <c:v>52.404620481139915</c:v>
                </c:pt>
                <c:pt idx="10">
                  <c:v>53.314959697280848</c:v>
                </c:pt>
                <c:pt idx="11">
                  <c:v>60.082596632614091</c:v>
                </c:pt>
                <c:pt idx="12">
                  <c:v>64.515147484132953</c:v>
                </c:pt>
                <c:pt idx="13">
                  <c:v>68.219301384558335</c:v>
                </c:pt>
                <c:pt idx="14">
                  <c:v>71.633276694223554</c:v>
                </c:pt>
                <c:pt idx="15">
                  <c:v>68.251240959710941</c:v>
                </c:pt>
                <c:pt idx="16">
                  <c:v>61.745696358440469</c:v>
                </c:pt>
                <c:pt idx="17">
                  <c:v>60.001354745621526</c:v>
                </c:pt>
                <c:pt idx="18">
                  <c:v>63.589102393883799</c:v>
                </c:pt>
                <c:pt idx="19">
                  <c:v>67.97754512505719</c:v>
                </c:pt>
                <c:pt idx="20">
                  <c:v>65.427490511741212</c:v>
                </c:pt>
                <c:pt idx="21">
                  <c:v>63.535500667915059</c:v>
                </c:pt>
                <c:pt idx="22">
                  <c:v>61.407039248840789</c:v>
                </c:pt>
                <c:pt idx="23">
                  <c:v>61.497634337034057</c:v>
                </c:pt>
                <c:pt idx="24">
                  <c:v>63.555958248861714</c:v>
                </c:pt>
                <c:pt idx="25">
                  <c:v>66.886902219350461</c:v>
                </c:pt>
                <c:pt idx="26">
                  <c:v>68.600316649896385</c:v>
                </c:pt>
                <c:pt idx="27">
                  <c:v>72.787900347702021</c:v>
                </c:pt>
                <c:pt idx="28">
                  <c:v>71.149263753965428</c:v>
                </c:pt>
                <c:pt idx="29">
                  <c:v>71.76923093964605</c:v>
                </c:pt>
                <c:pt idx="30">
                  <c:v>78.97013899316579</c:v>
                </c:pt>
                <c:pt idx="31">
                  <c:v>77.317098518504139</c:v>
                </c:pt>
                <c:pt idx="32">
                  <c:v>77.838566185528961</c:v>
                </c:pt>
                <c:pt idx="33">
                  <c:v>73.364480975269672</c:v>
                </c:pt>
                <c:pt idx="34">
                  <c:v>75.641851582445781</c:v>
                </c:pt>
                <c:pt idx="35">
                  <c:v>80.099205885921222</c:v>
                </c:pt>
                <c:pt idx="36">
                  <c:v>81.816997786063027</c:v>
                </c:pt>
                <c:pt idx="37">
                  <c:v>82.988771731440181</c:v>
                </c:pt>
                <c:pt idx="38">
                  <c:v>81.519157076069135</c:v>
                </c:pt>
                <c:pt idx="39">
                  <c:v>66.45830688047117</c:v>
                </c:pt>
                <c:pt idx="40">
                  <c:v>75.795972674532209</c:v>
                </c:pt>
                <c:pt idx="41">
                  <c:v>80</c:v>
                </c:pt>
                <c:pt idx="42">
                  <c:v>81.830375257970772</c:v>
                </c:pt>
                <c:pt idx="43">
                  <c:v>82</c:v>
                </c:pt>
                <c:pt idx="44">
                  <c:v>80.303495187857195</c:v>
                </c:pt>
                <c:pt idx="45">
                  <c:v>84.553490042921126</c:v>
                </c:pt>
              </c:numCache>
            </c:numRef>
          </c:val>
          <c:smooth val="0"/>
          <c:extLst>
            <c:ext xmlns:c16="http://schemas.microsoft.com/office/drawing/2014/chart" uri="{C3380CC4-5D6E-409C-BE32-E72D297353CC}">
              <c16:uniqueId val="{00000000-5687-48F8-9CD5-9A7AD52ECAEF}"/>
            </c:ext>
          </c:extLst>
        </c:ser>
        <c:ser>
          <c:idx val="7"/>
          <c:order val="1"/>
          <c:tx>
            <c:strRef>
              <c:f>Sheet1!#REF!</c:f>
              <c:strCache>
                <c:ptCount val="1"/>
                <c:pt idx="0">
                  <c:v>#REF!</c:v>
                </c:pt>
              </c:strCache>
            </c:strRef>
          </c:tx>
          <c:spPr>
            <a:ln w="32750">
              <a:solidFill>
                <a:srgbClr val="00CCFF"/>
              </a:solidFill>
              <a:prstDash val="solid"/>
            </a:ln>
          </c:spPr>
          <c:marker>
            <c:symbol val="none"/>
          </c:marker>
          <c:cat>
            <c:numRef>
              <c:f>Sheet1!$A$2:$A$47</c:f>
              <c:numCache>
                <c:formatCode>General</c:formatCode>
                <c:ptCount val="46"/>
                <c:pt idx="0">
                  <c:v>1970</c:v>
                </c:pt>
                <c:pt idx="5">
                  <c:v>1975</c:v>
                </c:pt>
                <c:pt idx="10">
                  <c:v>1980</c:v>
                </c:pt>
                <c:pt idx="15">
                  <c:v>1985</c:v>
                </c:pt>
                <c:pt idx="20">
                  <c:v>1990</c:v>
                </c:pt>
                <c:pt idx="25">
                  <c:v>1995</c:v>
                </c:pt>
                <c:pt idx="30">
                  <c:v>2000</c:v>
                </c:pt>
                <c:pt idx="35">
                  <c:v>2005</c:v>
                </c:pt>
                <c:pt idx="40">
                  <c:v>2010</c:v>
                </c:pt>
                <c:pt idx="44">
                  <c:v>2015</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1-5687-48F8-9CD5-9A7AD52ECAEF}"/>
            </c:ext>
          </c:extLst>
        </c:ser>
        <c:ser>
          <c:idx val="0"/>
          <c:order val="2"/>
          <c:marker>
            <c:symbol val="none"/>
          </c:marker>
          <c:val>
            <c:numRef>
              <c:f>Sheet1!$F$2:$F$47</c:f>
              <c:numCache>
                <c:formatCode>General</c:formatCode>
                <c:ptCount val="46"/>
                <c:pt idx="25" formatCode="0.0%">
                  <c:v>0.39829835324027829</c:v>
                </c:pt>
                <c:pt idx="26" formatCode="0.0%">
                  <c:v>0.39102386965281194</c:v>
                </c:pt>
                <c:pt idx="27" formatCode="0.0%">
                  <c:v>0.4185900101761616</c:v>
                </c:pt>
                <c:pt idx="28" formatCode="0.0%">
                  <c:v>0.43896874351475523</c:v>
                </c:pt>
                <c:pt idx="29" formatCode="0.0%">
                  <c:v>0.41112916700165991</c:v>
                </c:pt>
                <c:pt idx="30" formatCode="0.0%">
                  <c:v>0.47393478338817707</c:v>
                </c:pt>
                <c:pt idx="31" formatCode="0.0%">
                  <c:v>0.46723318978047457</c:v>
                </c:pt>
                <c:pt idx="32" formatCode="0.0%">
                  <c:v>0.46645818766045188</c:v>
                </c:pt>
                <c:pt idx="33" formatCode="0.0%">
                  <c:v>0.44443560108337704</c:v>
                </c:pt>
                <c:pt idx="34" formatCode="0.0%">
                  <c:v>0.45687342833047595</c:v>
                </c:pt>
                <c:pt idx="35" formatCode="0.0%">
                  <c:v>0.47987559340517344</c:v>
                </c:pt>
                <c:pt idx="36" formatCode="0.0%">
                  <c:v>0.52380699419436794</c:v>
                </c:pt>
                <c:pt idx="37" formatCode="0.0%">
                  <c:v>0.52582361164323876</c:v>
                </c:pt>
                <c:pt idx="38" formatCode="0.0%">
                  <c:v>0.53100309753988961</c:v>
                </c:pt>
                <c:pt idx="39" formatCode="0.0%">
                  <c:v>0.47129108252816515</c:v>
                </c:pt>
                <c:pt idx="40" formatCode="0.0%">
                  <c:v>0.36028279010156372</c:v>
                </c:pt>
                <c:pt idx="41" formatCode="0.0%">
                  <c:v>0.50487855890580424</c:v>
                </c:pt>
                <c:pt idx="42" formatCode="0.0%">
                  <c:v>0.35696465909814495</c:v>
                </c:pt>
                <c:pt idx="43" formatCode="0.0%">
                  <c:v>0.45650759776638977</c:v>
                </c:pt>
                <c:pt idx="44" formatCode="0.0%">
                  <c:v>0.33546306557905048</c:v>
                </c:pt>
              </c:numCache>
            </c:numRef>
          </c:val>
          <c:smooth val="0"/>
          <c:extLst>
            <c:ext xmlns:c16="http://schemas.microsoft.com/office/drawing/2014/chart" uri="{C3380CC4-5D6E-409C-BE32-E72D297353CC}">
              <c16:uniqueId val="{00000002-5687-48F8-9CD5-9A7AD52ECAEF}"/>
            </c:ext>
          </c:extLst>
        </c:ser>
        <c:ser>
          <c:idx val="1"/>
          <c:order val="3"/>
          <c:tx>
            <c:v>Wallonië</c:v>
          </c:tx>
          <c:spPr>
            <a:ln w="31750">
              <a:solidFill>
                <a:schemeClr val="tx1"/>
              </a:solidFill>
            </a:ln>
          </c:spPr>
          <c:marker>
            <c:symbol val="none"/>
          </c:marker>
          <c:val>
            <c:numRef>
              <c:f>Sheet1!$G$2:$G$47</c:f>
              <c:numCache>
                <c:formatCode>General</c:formatCode>
                <c:ptCount val="46"/>
                <c:pt idx="0">
                  <c:v>36.014780000000002</c:v>
                </c:pt>
                <c:pt idx="1">
                  <c:v>36.708016390000807</c:v>
                </c:pt>
                <c:pt idx="2">
                  <c:v>37.850073941576902</c:v>
                </c:pt>
                <c:pt idx="3">
                  <c:v>40.910467995075138</c:v>
                </c:pt>
                <c:pt idx="4">
                  <c:v>43.04815335623595</c:v>
                </c:pt>
                <c:pt idx="5">
                  <c:v>35.933546516362597</c:v>
                </c:pt>
                <c:pt idx="6">
                  <c:v>36.772125047840078</c:v>
                </c:pt>
                <c:pt idx="7">
                  <c:v>32.865180441227253</c:v>
                </c:pt>
                <c:pt idx="8">
                  <c:v>33.725301370737185</c:v>
                </c:pt>
                <c:pt idx="9">
                  <c:v>37.742804571288396</c:v>
                </c:pt>
                <c:pt idx="10">
                  <c:v>38.042892151690168</c:v>
                </c:pt>
                <c:pt idx="11">
                  <c:v>38.706921967138413</c:v>
                </c:pt>
                <c:pt idx="12">
                  <c:v>39.123033743936581</c:v>
                </c:pt>
                <c:pt idx="13">
                  <c:v>40.064972781305705</c:v>
                </c:pt>
                <c:pt idx="14">
                  <c:v>46.569898957021572</c:v>
                </c:pt>
                <c:pt idx="15">
                  <c:v>48.428168668467649</c:v>
                </c:pt>
                <c:pt idx="16">
                  <c:v>46.763127186153525</c:v>
                </c:pt>
                <c:pt idx="17">
                  <c:v>43.113656429317011</c:v>
                </c:pt>
                <c:pt idx="18">
                  <c:v>43.112171483241568</c:v>
                </c:pt>
                <c:pt idx="19">
                  <c:v>43.459559859485772</c:v>
                </c:pt>
                <c:pt idx="20">
                  <c:v>40.97884770256497</c:v>
                </c:pt>
                <c:pt idx="21">
                  <c:v>38.098606696001433</c:v>
                </c:pt>
                <c:pt idx="22">
                  <c:v>36.738542556268087</c:v>
                </c:pt>
                <c:pt idx="23">
                  <c:v>32.723905743738257</c:v>
                </c:pt>
                <c:pt idx="24">
                  <c:v>34.782801287310313</c:v>
                </c:pt>
                <c:pt idx="25" formatCode="0.0">
                  <c:v>39.829835324027826</c:v>
                </c:pt>
                <c:pt idx="26" formatCode="0.0">
                  <c:v>39.102386965281191</c:v>
                </c:pt>
                <c:pt idx="27" formatCode="0.0">
                  <c:v>41.859001017616158</c:v>
                </c:pt>
                <c:pt idx="28" formatCode="0.0">
                  <c:v>43.896874351475525</c:v>
                </c:pt>
                <c:pt idx="29" formatCode="0.0">
                  <c:v>41.112916700165989</c:v>
                </c:pt>
                <c:pt idx="30" formatCode="0.0">
                  <c:v>47.393478338817708</c:v>
                </c:pt>
                <c:pt idx="31" formatCode="0.0">
                  <c:v>46.723318978047459</c:v>
                </c:pt>
                <c:pt idx="32" formatCode="0.0">
                  <c:v>46.645818766045188</c:v>
                </c:pt>
                <c:pt idx="33" formatCode="0.0">
                  <c:v>44.443560108337707</c:v>
                </c:pt>
                <c:pt idx="34" formatCode="0.0">
                  <c:v>45.687342833047595</c:v>
                </c:pt>
                <c:pt idx="35" formatCode="0.0">
                  <c:v>47.987559340517343</c:v>
                </c:pt>
                <c:pt idx="36" formatCode="0.0">
                  <c:v>52.380699419436795</c:v>
                </c:pt>
                <c:pt idx="37" formatCode="0.0">
                  <c:v>52.582361164323878</c:v>
                </c:pt>
                <c:pt idx="38" formatCode="0.0">
                  <c:v>53.100309753988959</c:v>
                </c:pt>
                <c:pt idx="39" formatCode="0.0">
                  <c:v>47.129108252816515</c:v>
                </c:pt>
                <c:pt idx="40" formatCode="0.0">
                  <c:v>36.028279010156375</c:v>
                </c:pt>
                <c:pt idx="41" formatCode="0.0">
                  <c:v>50.487855890580427</c:v>
                </c:pt>
                <c:pt idx="42" formatCode="0.0">
                  <c:v>45</c:v>
                </c:pt>
                <c:pt idx="43" formatCode="0.0">
                  <c:v>45.650759776638978</c:v>
                </c:pt>
                <c:pt idx="44" formatCode="0.0">
                  <c:v>43</c:v>
                </c:pt>
                <c:pt idx="45">
                  <c:v>43</c:v>
                </c:pt>
              </c:numCache>
            </c:numRef>
          </c:val>
          <c:smooth val="0"/>
          <c:extLst>
            <c:ext xmlns:c16="http://schemas.microsoft.com/office/drawing/2014/chart" uri="{C3380CC4-5D6E-409C-BE32-E72D297353CC}">
              <c16:uniqueId val="{00000003-5687-48F8-9CD5-9A7AD52ECAEF}"/>
            </c:ext>
          </c:extLst>
        </c:ser>
        <c:dLbls>
          <c:showLegendKey val="0"/>
          <c:showVal val="0"/>
          <c:showCatName val="0"/>
          <c:showSerName val="0"/>
          <c:showPercent val="0"/>
          <c:showBubbleSize val="0"/>
        </c:dLbls>
        <c:smooth val="0"/>
        <c:axId val="590418976"/>
        <c:axId val="590429560"/>
      </c:lineChart>
      <c:catAx>
        <c:axId val="590418976"/>
        <c:scaling>
          <c:orientation val="minMax"/>
        </c:scaling>
        <c:delete val="0"/>
        <c:axPos val="b"/>
        <c:numFmt formatCode="0" sourceLinked="0"/>
        <c:majorTickMark val="out"/>
        <c:minorTickMark val="none"/>
        <c:tickLblPos val="low"/>
        <c:spPr>
          <a:ln w="2729">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90429560"/>
        <c:crosses val="autoZero"/>
        <c:auto val="0"/>
        <c:lblAlgn val="ctr"/>
        <c:lblOffset val="100"/>
        <c:tickLblSkip val="1"/>
        <c:tickMarkSkip val="5"/>
        <c:noMultiLvlLbl val="0"/>
      </c:catAx>
      <c:valAx>
        <c:axId val="590429560"/>
        <c:scaling>
          <c:orientation val="minMax"/>
          <c:max val="85"/>
          <c:min val="30"/>
        </c:scaling>
        <c:delete val="0"/>
        <c:axPos val="l"/>
        <c:numFmt formatCode="General" sourceLinked="1"/>
        <c:majorTickMark val="out"/>
        <c:minorTickMark val="out"/>
        <c:tickLblPos val="low"/>
        <c:spPr>
          <a:ln w="2729">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90418976"/>
        <c:crosses val="autoZero"/>
        <c:crossBetween val="between"/>
        <c:majorUnit val="10"/>
        <c:minorUnit val="10"/>
      </c:valAx>
      <c:spPr>
        <a:noFill/>
        <a:ln w="25398">
          <a:noFill/>
        </a:ln>
      </c:spPr>
    </c:plotArea>
    <c:legend>
      <c:legendPos val="r"/>
      <c:legendEntry>
        <c:idx val="1"/>
        <c:delete val="1"/>
      </c:legendEntry>
      <c:legendEntry>
        <c:idx val="2"/>
        <c:delete val="1"/>
      </c:legendEntry>
      <c:layout>
        <c:manualLayout>
          <c:xMode val="edge"/>
          <c:yMode val="edge"/>
          <c:x val="0.43827107728444176"/>
          <c:y val="0.51281518432355044"/>
          <c:w val="0.25998450813323004"/>
          <c:h val="0.13140032211882605"/>
        </c:manualLayout>
      </c:layout>
      <c:overlay val="0"/>
      <c:spPr>
        <a:noFill/>
        <a:ln w="21833">
          <a:noFill/>
        </a:ln>
      </c:spPr>
      <c:txPr>
        <a:bodyPr/>
        <a:lstStyle/>
        <a:p>
          <a:pPr>
            <a:defRPr sz="1200" b="1" i="0" u="none" strike="noStrike" baseline="0">
              <a:solidFill>
                <a:schemeClr val="tx1"/>
              </a:solidFill>
              <a:latin typeface="Calibri" panose="020F0502020204030204" pitchFamily="34" charset="0"/>
              <a:ea typeface="Arial"/>
              <a:cs typeface="Arial"/>
            </a:defRPr>
          </a:pPr>
          <a:endParaRPr lang="nl-NL"/>
        </a:p>
      </c:txPr>
    </c:legend>
    <c:plotVisOnly val="1"/>
    <c:dispBlanksAs val="gap"/>
    <c:showDLblsOverMax val="0"/>
  </c:chart>
  <c:spPr>
    <a:noFill/>
    <a:ln>
      <a:noFill/>
    </a:ln>
  </c:spPr>
  <c:txPr>
    <a:bodyPr/>
    <a:lstStyle/>
    <a:p>
      <a:pPr>
        <a:defRPr sz="1526"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r>
              <a:rPr lang="nl-BE" sz="1600" b="1" dirty="0">
                <a:solidFill>
                  <a:schemeClr val="tx1"/>
                </a:solidFill>
                <a:latin typeface="Calibri" panose="020F0502020204030204" pitchFamily="34" charset="0"/>
                <a:cs typeface="Helvetica" panose="020B0604020202020204" pitchFamily="34" charset="0"/>
              </a:rPr>
              <a:t>Belang van de verwerkende nijverheid                                            </a:t>
            </a:r>
            <a:r>
              <a:rPr lang="nl-BE" sz="1200" b="0" dirty="0">
                <a:solidFill>
                  <a:schemeClr val="tx1"/>
                </a:solidFill>
                <a:latin typeface="Calibri" panose="020F0502020204030204" pitchFamily="34" charset="0"/>
                <a:cs typeface="Helvetica" panose="020B0604020202020204" pitchFamily="34" charset="0"/>
              </a:rPr>
              <a:t>(in % van de totale bruto toegevoegde waarde)</a:t>
            </a:r>
            <a:endParaRPr lang="nl-BE" sz="1200" b="0" i="0" baseline="0" dirty="0">
              <a:solidFill>
                <a:schemeClr val="tx1"/>
              </a:solidFill>
              <a:latin typeface="Calibri" panose="020F0502020204030204" pitchFamily="34" charset="0"/>
              <a:cs typeface="Helvetica" panose="020B0604020202020204" pitchFamily="34" charset="0"/>
            </a:endParaRPr>
          </a:p>
        </c:rich>
      </c:tx>
      <c:layout>
        <c:manualLayout>
          <c:xMode val="edge"/>
          <c:yMode val="edge"/>
          <c:x val="0.29526105663459679"/>
          <c:y val="8.1808979058648895E-2"/>
        </c:manualLayout>
      </c:layout>
      <c:overlay val="0"/>
      <c:spPr>
        <a:noFill/>
        <a:ln>
          <a:noFill/>
        </a:ln>
        <a:effectLst/>
      </c:spPr>
      <c:txPr>
        <a:bodyPr rot="0" spcFirstLastPara="1" vertOverflow="ellipsis" vert="horz" wrap="square" anchor="ctr" anchorCtr="1"/>
        <a:lstStyle/>
        <a:p>
          <a:pPr algn="ct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6032686391759077"/>
          <c:y val="0.14501888895017043"/>
          <c:w val="0.79746924892471349"/>
          <c:h val="0.73746313517053474"/>
        </c:manualLayout>
      </c:layout>
      <c:lineChart>
        <c:grouping val="standard"/>
        <c:varyColors val="0"/>
        <c:ser>
          <c:idx val="1"/>
          <c:order val="0"/>
          <c:tx>
            <c:strRef>
              <c:f>Blad1!$B$1</c:f>
              <c:strCache>
                <c:ptCount val="1"/>
                <c:pt idx="0">
                  <c:v>Vlaanderen</c:v>
                </c:pt>
              </c:strCache>
            </c:strRef>
          </c:tx>
          <c:spPr>
            <a:ln w="31750" cap="rnd">
              <a:solidFill>
                <a:srgbClr val="FFC000"/>
              </a:solidFill>
              <a:round/>
            </a:ln>
            <a:effectLst/>
          </c:spPr>
          <c:marker>
            <c:symbol val="none"/>
          </c:marker>
          <c:cat>
            <c:strRef>
              <c:f>Blad1!$A$2:$A$15</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Blad1!$B$2:$B$15</c:f>
              <c:numCache>
                <c:formatCode>General</c:formatCode>
                <c:ptCount val="14"/>
                <c:pt idx="0">
                  <c:v>24.700000000000003</c:v>
                </c:pt>
                <c:pt idx="1">
                  <c:v>24.099999999999998</c:v>
                </c:pt>
                <c:pt idx="2">
                  <c:v>23.800000000000004</c:v>
                </c:pt>
                <c:pt idx="3">
                  <c:v>23</c:v>
                </c:pt>
                <c:pt idx="4">
                  <c:v>22.5</c:v>
                </c:pt>
                <c:pt idx="5">
                  <c:v>21.3</c:v>
                </c:pt>
                <c:pt idx="6">
                  <c:v>20</c:v>
                </c:pt>
                <c:pt idx="7">
                  <c:v>20.2</c:v>
                </c:pt>
                <c:pt idx="8">
                  <c:v>20.400000000000002</c:v>
                </c:pt>
                <c:pt idx="9">
                  <c:v>19.7</c:v>
                </c:pt>
                <c:pt idx="10">
                  <c:v>19.7</c:v>
                </c:pt>
                <c:pt idx="11">
                  <c:v>19.7</c:v>
                </c:pt>
                <c:pt idx="12">
                  <c:v>20</c:v>
                </c:pt>
                <c:pt idx="13">
                  <c:v>20.3</c:v>
                </c:pt>
              </c:numCache>
            </c:numRef>
          </c:val>
          <c:smooth val="0"/>
          <c:extLst>
            <c:ext xmlns:c16="http://schemas.microsoft.com/office/drawing/2014/chart" uri="{C3380CC4-5D6E-409C-BE32-E72D297353CC}">
              <c16:uniqueId val="{00000000-03A4-4102-9112-AF09E4BF514C}"/>
            </c:ext>
          </c:extLst>
        </c:ser>
        <c:ser>
          <c:idx val="2"/>
          <c:order val="1"/>
          <c:tx>
            <c:strRef>
              <c:f>Blad1!$C$1</c:f>
              <c:strCache>
                <c:ptCount val="1"/>
                <c:pt idx="0">
                  <c:v>Wallonië</c:v>
                </c:pt>
              </c:strCache>
            </c:strRef>
          </c:tx>
          <c:spPr>
            <a:ln w="31750" cap="rnd">
              <a:solidFill>
                <a:schemeClr val="tx1"/>
              </a:solidFill>
              <a:round/>
            </a:ln>
            <a:effectLst/>
          </c:spPr>
          <c:marker>
            <c:symbol val="none"/>
          </c:marker>
          <c:cat>
            <c:strRef>
              <c:f>Blad1!$A$2:$A$15</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Blad1!$C$2:$C$15</c:f>
              <c:numCache>
                <c:formatCode>General</c:formatCode>
                <c:ptCount val="14"/>
                <c:pt idx="0">
                  <c:v>20.5</c:v>
                </c:pt>
                <c:pt idx="1">
                  <c:v>20.2</c:v>
                </c:pt>
                <c:pt idx="2">
                  <c:v>20.099999999999998</c:v>
                </c:pt>
                <c:pt idx="3">
                  <c:v>19.899999999999999</c:v>
                </c:pt>
                <c:pt idx="4">
                  <c:v>20.199999999999996</c:v>
                </c:pt>
                <c:pt idx="5">
                  <c:v>19.8</c:v>
                </c:pt>
                <c:pt idx="6">
                  <c:v>18.200000000000003</c:v>
                </c:pt>
                <c:pt idx="7">
                  <c:v>19.2</c:v>
                </c:pt>
                <c:pt idx="8">
                  <c:v>17.999999999999996</c:v>
                </c:pt>
                <c:pt idx="9">
                  <c:v>17.599999999999998</c:v>
                </c:pt>
                <c:pt idx="10">
                  <c:v>17.399999999999999</c:v>
                </c:pt>
                <c:pt idx="11">
                  <c:v>17.5</c:v>
                </c:pt>
                <c:pt idx="12">
                  <c:v>17</c:v>
                </c:pt>
                <c:pt idx="13">
                  <c:v>17.2</c:v>
                </c:pt>
              </c:numCache>
            </c:numRef>
          </c:val>
          <c:smooth val="0"/>
          <c:extLst>
            <c:ext xmlns:c16="http://schemas.microsoft.com/office/drawing/2014/chart" uri="{C3380CC4-5D6E-409C-BE32-E72D297353CC}">
              <c16:uniqueId val="{00000001-03A4-4102-9112-AF09E4BF514C}"/>
            </c:ext>
          </c:extLst>
        </c:ser>
        <c:dLbls>
          <c:showLegendKey val="0"/>
          <c:showVal val="0"/>
          <c:showCatName val="0"/>
          <c:showSerName val="0"/>
          <c:showPercent val="0"/>
          <c:showBubbleSize val="0"/>
        </c:dLbls>
        <c:smooth val="0"/>
        <c:axId val="351011056"/>
        <c:axId val="351009880"/>
      </c:lineChart>
      <c:catAx>
        <c:axId val="3510110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51009880"/>
        <c:crosses val="autoZero"/>
        <c:auto val="1"/>
        <c:lblAlgn val="ctr"/>
        <c:lblOffset val="100"/>
        <c:noMultiLvlLbl val="0"/>
      </c:catAx>
      <c:valAx>
        <c:axId val="351009880"/>
        <c:scaling>
          <c:orientation val="minMax"/>
          <c:max val="25"/>
          <c:min val="15"/>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51011056"/>
        <c:crosses val="autoZero"/>
        <c:crossBetween val="between"/>
        <c:majorUnit val="2"/>
      </c:valAx>
      <c:spPr>
        <a:noFill/>
        <a:ln>
          <a:noFill/>
        </a:ln>
        <a:effectLst/>
      </c:spPr>
    </c:plotArea>
    <c:legend>
      <c:legendPos val="b"/>
      <c:layout>
        <c:manualLayout>
          <c:xMode val="edge"/>
          <c:yMode val="edge"/>
          <c:x val="0.19505565688239559"/>
          <c:y val="0.64814721525325614"/>
          <c:w val="0.32230584052093553"/>
          <c:h val="0.1248559823404927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39714718806224"/>
          <c:y val="0.14288563282572719"/>
          <c:w val="0.80866123205904827"/>
          <c:h val="0.69334043430499037"/>
        </c:manualLayout>
      </c:layout>
      <c:lineChart>
        <c:grouping val="standard"/>
        <c:varyColors val="0"/>
        <c:ser>
          <c:idx val="1"/>
          <c:order val="0"/>
          <c:tx>
            <c:strRef>
              <c:f>Blad1!$B$1</c:f>
              <c:strCache>
                <c:ptCount val="1"/>
                <c:pt idx="0">
                  <c:v>Vlaanderen</c:v>
                </c:pt>
              </c:strCache>
            </c:strRef>
          </c:tx>
          <c:spPr>
            <a:ln w="31750" cap="rnd">
              <a:solidFill>
                <a:srgbClr val="FFC000"/>
              </a:solidFill>
              <a:round/>
            </a:ln>
            <a:effectLst/>
          </c:spPr>
          <c:marker>
            <c:symbol val="none"/>
          </c:marker>
          <c:cat>
            <c:strRef>
              <c:f>Blad1!$A$10:$A$23</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Blad1!$B$10:$B$23</c:f>
              <c:numCache>
                <c:formatCode>General</c:formatCode>
                <c:ptCount val="14"/>
                <c:pt idx="0">
                  <c:v>19.700000000000003</c:v>
                </c:pt>
                <c:pt idx="1">
                  <c:v>19.400000000000002</c:v>
                </c:pt>
                <c:pt idx="2">
                  <c:v>19.499999999999996</c:v>
                </c:pt>
                <c:pt idx="3">
                  <c:v>19.399999999999999</c:v>
                </c:pt>
                <c:pt idx="4">
                  <c:v>19.2</c:v>
                </c:pt>
                <c:pt idx="5">
                  <c:v>19.900000000000002</c:v>
                </c:pt>
                <c:pt idx="6">
                  <c:v>21</c:v>
                </c:pt>
                <c:pt idx="7">
                  <c:v>20.400000000000002</c:v>
                </c:pt>
                <c:pt idx="8">
                  <c:v>20.500000000000007</c:v>
                </c:pt>
                <c:pt idx="9">
                  <c:v>20.900000000000002</c:v>
                </c:pt>
                <c:pt idx="10">
                  <c:v>21.200000000000003</c:v>
                </c:pt>
                <c:pt idx="11">
                  <c:v>21.000000000000004</c:v>
                </c:pt>
                <c:pt idx="12">
                  <c:v>20.900000000000006</c:v>
                </c:pt>
                <c:pt idx="13">
                  <c:v>20.8</c:v>
                </c:pt>
              </c:numCache>
            </c:numRef>
          </c:val>
          <c:smooth val="0"/>
          <c:extLst>
            <c:ext xmlns:c16="http://schemas.microsoft.com/office/drawing/2014/chart" uri="{C3380CC4-5D6E-409C-BE32-E72D297353CC}">
              <c16:uniqueId val="{00000000-DD6F-49B6-9709-FD60C11A803B}"/>
            </c:ext>
          </c:extLst>
        </c:ser>
        <c:ser>
          <c:idx val="2"/>
          <c:order val="1"/>
          <c:tx>
            <c:strRef>
              <c:f>Blad1!$C$1</c:f>
              <c:strCache>
                <c:ptCount val="1"/>
                <c:pt idx="0">
                  <c:v>Wallonië</c:v>
                </c:pt>
              </c:strCache>
            </c:strRef>
          </c:tx>
          <c:spPr>
            <a:ln w="31750" cap="rnd">
              <a:solidFill>
                <a:schemeClr val="tx1"/>
              </a:solidFill>
              <a:round/>
            </a:ln>
            <a:effectLst/>
          </c:spPr>
          <c:marker>
            <c:symbol val="none"/>
          </c:marker>
          <c:cat>
            <c:strRef>
              <c:f>Blad1!$A$10:$A$23</c:f>
              <c:strCach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strCache>
            </c:strRef>
          </c:cat>
          <c:val>
            <c:numRef>
              <c:f>Blad1!$C$10:$C$23</c:f>
              <c:numCache>
                <c:formatCode>General</c:formatCode>
                <c:ptCount val="14"/>
                <c:pt idx="0">
                  <c:v>28.300000000000004</c:v>
                </c:pt>
                <c:pt idx="1">
                  <c:v>28.1</c:v>
                </c:pt>
                <c:pt idx="2">
                  <c:v>28.3</c:v>
                </c:pt>
                <c:pt idx="3">
                  <c:v>28.400000000000002</c:v>
                </c:pt>
                <c:pt idx="4">
                  <c:v>27.900000000000002</c:v>
                </c:pt>
                <c:pt idx="5">
                  <c:v>28.4</c:v>
                </c:pt>
                <c:pt idx="6">
                  <c:v>30.2</c:v>
                </c:pt>
                <c:pt idx="7">
                  <c:v>29.300000000000004</c:v>
                </c:pt>
                <c:pt idx="8">
                  <c:v>29.8</c:v>
                </c:pt>
                <c:pt idx="9">
                  <c:v>30.5</c:v>
                </c:pt>
                <c:pt idx="10">
                  <c:v>31.2</c:v>
                </c:pt>
                <c:pt idx="11">
                  <c:v>31.199999999999996</c:v>
                </c:pt>
                <c:pt idx="12">
                  <c:v>31.1</c:v>
                </c:pt>
                <c:pt idx="13">
                  <c:v>31</c:v>
                </c:pt>
              </c:numCache>
            </c:numRef>
          </c:val>
          <c:smooth val="0"/>
          <c:extLst>
            <c:ext xmlns:c16="http://schemas.microsoft.com/office/drawing/2014/chart" uri="{C3380CC4-5D6E-409C-BE32-E72D297353CC}">
              <c16:uniqueId val="{00000001-DD6F-49B6-9709-FD60C11A803B}"/>
            </c:ext>
          </c:extLst>
        </c:ser>
        <c:dLbls>
          <c:showLegendKey val="0"/>
          <c:showVal val="0"/>
          <c:showCatName val="0"/>
          <c:showSerName val="0"/>
          <c:showPercent val="0"/>
          <c:showBubbleSize val="0"/>
        </c:dLbls>
        <c:smooth val="0"/>
        <c:axId val="351013016"/>
        <c:axId val="472659032"/>
      </c:lineChart>
      <c:catAx>
        <c:axId val="35101301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472659032"/>
        <c:crosses val="autoZero"/>
        <c:auto val="1"/>
        <c:lblAlgn val="ctr"/>
        <c:lblOffset val="100"/>
        <c:noMultiLvlLbl val="0"/>
      </c:catAx>
      <c:valAx>
        <c:axId val="472659032"/>
        <c:scaling>
          <c:orientation val="minMax"/>
          <c:max val="33"/>
          <c:min val="15"/>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mn-cs"/>
              </a:defRPr>
            </a:pPr>
            <a:endParaRPr lang="nl-NL"/>
          </a:p>
        </c:txPr>
        <c:crossAx val="351013016"/>
        <c:crosses val="autoZero"/>
        <c:crossBetween val="between"/>
        <c:majorUnit val="3"/>
      </c:valAx>
      <c:spPr>
        <a:noFill/>
        <a:ln>
          <a:noFill/>
        </a:ln>
        <a:effectLst/>
      </c:spPr>
    </c:plotArea>
    <c:legend>
      <c:legendPos val="b"/>
      <c:layout>
        <c:manualLayout>
          <c:xMode val="edge"/>
          <c:yMode val="edge"/>
          <c:x val="0.6766454822459419"/>
          <c:y val="0.33952733483658881"/>
          <c:w val="0.28039433166090544"/>
          <c:h val="0.143497189843675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6369922434543"/>
          <c:y val="2.743176099111086E-2"/>
          <c:w val="0.82577638065203474"/>
          <c:h val="0.83435643519182234"/>
        </c:manualLayout>
      </c:layout>
      <c:lineChart>
        <c:grouping val="standard"/>
        <c:varyColors val="0"/>
        <c:ser>
          <c:idx val="0"/>
          <c:order val="0"/>
          <c:tx>
            <c:v>Vlaanderen</c:v>
          </c:tx>
          <c:spPr>
            <a:ln w="31750" cap="rnd">
              <a:solidFill>
                <a:srgbClr val="FFC000"/>
              </a:solidFill>
              <a:round/>
            </a:ln>
            <a:effectLst/>
          </c:spPr>
          <c:marker>
            <c:symbol val="none"/>
          </c:marker>
          <c:cat>
            <c:numRef>
              <c:f>LFS_S2.004!$E$5:$E$61</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2016</c:v>
                </c:pt>
                <c:pt idx="56">
                  <c:v>2016</c:v>
                </c:pt>
              </c:numCache>
            </c:numRef>
          </c:cat>
          <c:val>
            <c:numRef>
              <c:f>LFS_S2.004!$F$5:$F$61</c:f>
              <c:numCache>
                <c:formatCode>General</c:formatCode>
                <c:ptCount val="57"/>
                <c:pt idx="0">
                  <c:v>57.045451258114333</c:v>
                </c:pt>
                <c:pt idx="1">
                  <c:v>58.092781122093548</c:v>
                </c:pt>
                <c:pt idx="2">
                  <c:v>58.21291751843917</c:v>
                </c:pt>
                <c:pt idx="3">
                  <c:v>58.671206807077859</c:v>
                </c:pt>
                <c:pt idx="4">
                  <c:v>58.699102757227578</c:v>
                </c:pt>
                <c:pt idx="5">
                  <c:v>58.289689331187368</c:v>
                </c:pt>
                <c:pt idx="6">
                  <c:v>58.356550133554222</c:v>
                </c:pt>
                <c:pt idx="7">
                  <c:v>58.391863064813116</c:v>
                </c:pt>
                <c:pt idx="8">
                  <c:v>58.340379183283808</c:v>
                </c:pt>
                <c:pt idx="9">
                  <c:v>58.89346636850852</c:v>
                </c:pt>
                <c:pt idx="10">
                  <c:v>59.867464510373914</c:v>
                </c:pt>
                <c:pt idx="11">
                  <c:v>60.071345706664985</c:v>
                </c:pt>
                <c:pt idx="12">
                  <c:v>60.049679194200856</c:v>
                </c:pt>
                <c:pt idx="13">
                  <c:v>60.543606982104833</c:v>
                </c:pt>
                <c:pt idx="14">
                  <c:v>60.975729857395784</c:v>
                </c:pt>
                <c:pt idx="15">
                  <c:v>59.705702888866966</c:v>
                </c:pt>
                <c:pt idx="16">
                  <c:v>59.212939472899507</c:v>
                </c:pt>
                <c:pt idx="17">
                  <c:v>58.410245340632052</c:v>
                </c:pt>
                <c:pt idx="18">
                  <c:v>57.883570784383714</c:v>
                </c:pt>
                <c:pt idx="19">
                  <c:v>58.125838823370749</c:v>
                </c:pt>
                <c:pt idx="20">
                  <c:v>57.748292581739392</c:v>
                </c:pt>
                <c:pt idx="21">
                  <c:v>56.308979246023405</c:v>
                </c:pt>
                <c:pt idx="22">
                  <c:v>54.953983606139914</c:v>
                </c:pt>
                <c:pt idx="23">
                  <c:v>54.120379172203791</c:v>
                </c:pt>
                <c:pt idx="24">
                  <c:v>53.93660343259517</c:v>
                </c:pt>
                <c:pt idx="25" formatCode="0.00">
                  <c:v>54.341552627806003</c:v>
                </c:pt>
                <c:pt idx="26" formatCode="0.00">
                  <c:v>54.560676844102993</c:v>
                </c:pt>
                <c:pt idx="27" formatCode="0.00">
                  <c:v>54.193225172474001</c:v>
                </c:pt>
                <c:pt idx="28" formatCode="0.00">
                  <c:v>54.262416163655999</c:v>
                </c:pt>
                <c:pt idx="29" formatCode="0.00">
                  <c:v>55.763733960761996</c:v>
                </c:pt>
                <c:pt idx="30" formatCode="0.00">
                  <c:v>56.158965743774999</c:v>
                </c:pt>
                <c:pt idx="31" formatCode="0.00">
                  <c:v>57.490781767642993</c:v>
                </c:pt>
                <c:pt idx="32" formatCode="0.00">
                  <c:v>58.716381362345004</c:v>
                </c:pt>
                <c:pt idx="33" formatCode="0.00">
                  <c:v>58.064374461609006</c:v>
                </c:pt>
                <c:pt idx="34" formatCode="0.00">
                  <c:v>58.181284426684002</c:v>
                </c:pt>
                <c:pt idx="35" formatCode="0.00">
                  <c:v>59.303851224871998</c:v>
                </c:pt>
                <c:pt idx="36" formatCode="0.00">
                  <c:v>59.205597989128997</c:v>
                </c:pt>
                <c:pt idx="37" formatCode="0.00">
                  <c:v>59.878377429435005</c:v>
                </c:pt>
                <c:pt idx="38" formatCode="0.00">
                  <c:v>60.120262612760996</c:v>
                </c:pt>
                <c:pt idx="39" formatCode="0.00">
                  <c:v>62.589825200842995</c:v>
                </c:pt>
                <c:pt idx="40" formatCode="0.00">
                  <c:v>63.929049081335002</c:v>
                </c:pt>
                <c:pt idx="41" formatCode="0.00">
                  <c:v>63.423937539153997</c:v>
                </c:pt>
                <c:pt idx="42" formatCode="0.00">
                  <c:v>63.515978279719</c:v>
                </c:pt>
                <c:pt idx="43" formatCode="0.00">
                  <c:v>62.943346383151002</c:v>
                </c:pt>
                <c:pt idx="44" formatCode="0.00">
                  <c:v>64.306189453515998</c:v>
                </c:pt>
                <c:pt idx="45" formatCode="0.00">
                  <c:v>64.895997898459996</c:v>
                </c:pt>
                <c:pt idx="46" formatCode="0.00">
                  <c:v>64.982237390245004</c:v>
                </c:pt>
                <c:pt idx="47" formatCode="0.00">
                  <c:v>66.126875294368006</c:v>
                </c:pt>
                <c:pt idx="48" formatCode="0.00">
                  <c:v>66.476377978971996</c:v>
                </c:pt>
                <c:pt idx="49" formatCode="0.00">
                  <c:v>65.766897202653993</c:v>
                </c:pt>
                <c:pt idx="50" formatCode="0.00">
                  <c:v>66.286072271589006</c:v>
                </c:pt>
                <c:pt idx="51" formatCode="0.00">
                  <c:v>66.185437268340991</c:v>
                </c:pt>
                <c:pt idx="52" formatCode="0.00">
                  <c:v>65.891955615404996</c:v>
                </c:pt>
                <c:pt idx="53" formatCode="0.00">
                  <c:v>66.208246674603998</c:v>
                </c:pt>
                <c:pt idx="54" formatCode="0.00">
                  <c:v>66.367123251574995</c:v>
                </c:pt>
                <c:pt idx="55" formatCode="0.00">
                  <c:v>66.376201434807001</c:v>
                </c:pt>
                <c:pt idx="56" formatCode="0.00">
                  <c:v>66.521879302711</c:v>
                </c:pt>
              </c:numCache>
            </c:numRef>
          </c:val>
          <c:smooth val="0"/>
          <c:extLst>
            <c:ext xmlns:c16="http://schemas.microsoft.com/office/drawing/2014/chart" uri="{C3380CC4-5D6E-409C-BE32-E72D297353CC}">
              <c16:uniqueId val="{00000000-AC82-4745-B67D-0A1C469C0CE5}"/>
            </c:ext>
          </c:extLst>
        </c:ser>
        <c:ser>
          <c:idx val="1"/>
          <c:order val="1"/>
          <c:tx>
            <c:v>Wallonië</c:v>
          </c:tx>
          <c:spPr>
            <a:ln w="31750" cap="rnd">
              <a:solidFill>
                <a:schemeClr val="tx1"/>
              </a:solidFill>
              <a:round/>
            </a:ln>
            <a:effectLst/>
          </c:spPr>
          <c:marker>
            <c:symbol val="none"/>
          </c:marker>
          <c:cat>
            <c:numRef>
              <c:f>LFS_S2.004!$E$5:$E$61</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2016</c:v>
                </c:pt>
                <c:pt idx="56">
                  <c:v>2016</c:v>
                </c:pt>
              </c:numCache>
            </c:numRef>
          </c:cat>
          <c:val>
            <c:numRef>
              <c:f>LFS_S2.004!$G$5:$G$61</c:f>
              <c:numCache>
                <c:formatCode>General</c:formatCode>
                <c:ptCount val="57"/>
                <c:pt idx="0">
                  <c:v>56.601430629176086</c:v>
                </c:pt>
                <c:pt idx="1">
                  <c:v>57.048262141060633</c:v>
                </c:pt>
                <c:pt idx="2">
                  <c:v>58.38891850705145</c:v>
                </c:pt>
                <c:pt idx="3">
                  <c:v>56.741383302084124</c:v>
                </c:pt>
                <c:pt idx="4">
                  <c:v>56.680179990464524</c:v>
                </c:pt>
                <c:pt idx="5">
                  <c:v>56.627518324346234</c:v>
                </c:pt>
                <c:pt idx="6">
                  <c:v>56.07686842124378</c:v>
                </c:pt>
                <c:pt idx="7">
                  <c:v>55.197185549046708</c:v>
                </c:pt>
                <c:pt idx="8">
                  <c:v>55.210432563106046</c:v>
                </c:pt>
                <c:pt idx="9">
                  <c:v>56.55930698862538</c:v>
                </c:pt>
                <c:pt idx="10">
                  <c:v>57.762596785935422</c:v>
                </c:pt>
                <c:pt idx="11">
                  <c:v>58.023628969285703</c:v>
                </c:pt>
                <c:pt idx="12">
                  <c:v>57.503281170734986</c:v>
                </c:pt>
                <c:pt idx="13">
                  <c:v>57.984114647186921</c:v>
                </c:pt>
                <c:pt idx="14">
                  <c:v>58.034896940545622</c:v>
                </c:pt>
                <c:pt idx="15">
                  <c:v>56.483582483714606</c:v>
                </c:pt>
                <c:pt idx="16">
                  <c:v>55.388755173346851</c:v>
                </c:pt>
                <c:pt idx="17">
                  <c:v>54.902530145341991</c:v>
                </c:pt>
                <c:pt idx="18">
                  <c:v>54.460497810493045</c:v>
                </c:pt>
                <c:pt idx="19">
                  <c:v>54.749568918611459</c:v>
                </c:pt>
                <c:pt idx="20">
                  <c:v>54.228301358563762</c:v>
                </c:pt>
                <c:pt idx="21">
                  <c:v>52.589512948902687</c:v>
                </c:pt>
                <c:pt idx="22">
                  <c:v>51.717255936321841</c:v>
                </c:pt>
                <c:pt idx="23">
                  <c:v>50.583634410840197</c:v>
                </c:pt>
                <c:pt idx="24">
                  <c:v>49.886865251520277</c:v>
                </c:pt>
                <c:pt idx="25" formatCode="0.00">
                  <c:v>49.557411039202997</c:v>
                </c:pt>
                <c:pt idx="26" formatCode="0.00">
                  <c:v>49.873108731073003</c:v>
                </c:pt>
                <c:pt idx="27" formatCode="0.00">
                  <c:v>48.976905225506002</c:v>
                </c:pt>
                <c:pt idx="28" formatCode="0.00">
                  <c:v>49.787350181299999</c:v>
                </c:pt>
                <c:pt idx="29" formatCode="0.00">
                  <c:v>50.832147948660001</c:v>
                </c:pt>
                <c:pt idx="30" formatCode="0.00">
                  <c:v>51.26383193713</c:v>
                </c:pt>
                <c:pt idx="31" formatCode="0.00">
                  <c:v>52.626207969299998</c:v>
                </c:pt>
                <c:pt idx="32" formatCode="0.00">
                  <c:v>52.610069922027002</c:v>
                </c:pt>
                <c:pt idx="33" formatCode="0.00">
                  <c:v>51.981379924871995</c:v>
                </c:pt>
                <c:pt idx="34" formatCode="0.00">
                  <c:v>52.182413933308005</c:v>
                </c:pt>
                <c:pt idx="35" formatCode="0.00">
                  <c:v>52.094631019118999</c:v>
                </c:pt>
                <c:pt idx="36" formatCode="0.00">
                  <c:v>52.100884100049008</c:v>
                </c:pt>
                <c:pt idx="37" formatCode="0.00">
                  <c:v>52.889966409545998</c:v>
                </c:pt>
                <c:pt idx="38" formatCode="0.00">
                  <c:v>53.285188867296995</c:v>
                </c:pt>
                <c:pt idx="39" formatCode="0.00">
                  <c:v>54.813672070916994</c:v>
                </c:pt>
                <c:pt idx="40" formatCode="0.00">
                  <c:v>55.934601909820003</c:v>
                </c:pt>
                <c:pt idx="41" formatCode="0.00">
                  <c:v>55.363818782639996</c:v>
                </c:pt>
                <c:pt idx="42" formatCode="0.00">
                  <c:v>54.899730239983001</c:v>
                </c:pt>
                <c:pt idx="43" formatCode="0.00">
                  <c:v>55.439231035356997</c:v>
                </c:pt>
                <c:pt idx="44" formatCode="0.00">
                  <c:v>55.051333867546006</c:v>
                </c:pt>
                <c:pt idx="45" formatCode="0.00">
                  <c:v>56.075760991732004</c:v>
                </c:pt>
                <c:pt idx="46" formatCode="0.00">
                  <c:v>56.120201653099002</c:v>
                </c:pt>
                <c:pt idx="47" formatCode="0.00">
                  <c:v>56.976106703960006</c:v>
                </c:pt>
                <c:pt idx="48" formatCode="0.00">
                  <c:v>57.226920393659995</c:v>
                </c:pt>
                <c:pt idx="49" formatCode="0.00">
                  <c:v>56.230455201525999</c:v>
                </c:pt>
                <c:pt idx="50" formatCode="0.00">
                  <c:v>56.725783589823997</c:v>
                </c:pt>
                <c:pt idx="51" formatCode="0.00">
                  <c:v>56.971657218955997</c:v>
                </c:pt>
                <c:pt idx="52" formatCode="0.00">
                  <c:v>57.259360927188993</c:v>
                </c:pt>
                <c:pt idx="53" formatCode="0.00">
                  <c:v>57.020624874645996</c:v>
                </c:pt>
                <c:pt idx="54" formatCode="0.00">
                  <c:v>56.497612083307004</c:v>
                </c:pt>
                <c:pt idx="55" formatCode="0.00">
                  <c:v>56.204702226428005</c:v>
                </c:pt>
                <c:pt idx="56" formatCode="0.00">
                  <c:v>57.134140358136001</c:v>
                </c:pt>
              </c:numCache>
            </c:numRef>
          </c:val>
          <c:smooth val="0"/>
          <c:extLst>
            <c:ext xmlns:c16="http://schemas.microsoft.com/office/drawing/2014/chart" uri="{C3380CC4-5D6E-409C-BE32-E72D297353CC}">
              <c16:uniqueId val="{00000001-AC82-4745-B67D-0A1C469C0CE5}"/>
            </c:ext>
          </c:extLst>
        </c:ser>
        <c:ser>
          <c:idx val="2"/>
          <c:order val="2"/>
          <c:tx>
            <c:v>Brussel</c:v>
          </c:tx>
          <c:spPr>
            <a:ln w="31750" cap="rnd">
              <a:solidFill>
                <a:schemeClr val="bg1">
                  <a:lumMod val="65000"/>
                </a:schemeClr>
              </a:solidFill>
              <a:round/>
            </a:ln>
            <a:effectLst/>
          </c:spPr>
          <c:marker>
            <c:symbol val="none"/>
          </c:marker>
          <c:cat>
            <c:numRef>
              <c:f>LFS_S2.004!$E$5:$E$61</c:f>
              <c:numCache>
                <c:formatCode>General</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2016</c:v>
                </c:pt>
                <c:pt idx="56">
                  <c:v>2016</c:v>
                </c:pt>
              </c:numCache>
            </c:numRef>
          </c:cat>
          <c:val>
            <c:numRef>
              <c:f>LFS_S2.004!$H$5:$H$61</c:f>
              <c:numCache>
                <c:formatCode>General</c:formatCode>
                <c:ptCount val="57"/>
                <c:pt idx="0">
                  <c:v>66.114732433185011</c:v>
                </c:pt>
                <c:pt idx="1">
                  <c:v>65.487799421187361</c:v>
                </c:pt>
                <c:pt idx="2">
                  <c:v>65.840442427415525</c:v>
                </c:pt>
                <c:pt idx="3">
                  <c:v>65.452869405268515</c:v>
                </c:pt>
                <c:pt idx="4">
                  <c:v>64.600007761560462</c:v>
                </c:pt>
                <c:pt idx="5">
                  <c:v>64.11203337474241</c:v>
                </c:pt>
                <c:pt idx="6">
                  <c:v>63.327663455235026</c:v>
                </c:pt>
                <c:pt idx="7">
                  <c:v>62.305840446982998</c:v>
                </c:pt>
                <c:pt idx="8">
                  <c:v>61.462104745516264</c:v>
                </c:pt>
                <c:pt idx="9">
                  <c:v>61.172185682344271</c:v>
                </c:pt>
                <c:pt idx="10">
                  <c:v>61.047380399749265</c:v>
                </c:pt>
                <c:pt idx="11">
                  <c:v>61.373442263023698</c:v>
                </c:pt>
                <c:pt idx="12">
                  <c:v>59.368485051987356</c:v>
                </c:pt>
                <c:pt idx="13">
                  <c:v>59.170342586855064</c:v>
                </c:pt>
                <c:pt idx="14">
                  <c:v>58.996075307434069</c:v>
                </c:pt>
                <c:pt idx="15">
                  <c:v>56.618314711400714</c:v>
                </c:pt>
                <c:pt idx="16">
                  <c:v>54.334277298941963</c:v>
                </c:pt>
                <c:pt idx="17">
                  <c:v>53.783709914740356</c:v>
                </c:pt>
                <c:pt idx="18">
                  <c:v>54.53517989922323</c:v>
                </c:pt>
                <c:pt idx="19">
                  <c:v>54.718397069622327</c:v>
                </c:pt>
                <c:pt idx="20">
                  <c:v>54.843738422446378</c:v>
                </c:pt>
                <c:pt idx="21">
                  <c:v>54.261293777066825</c:v>
                </c:pt>
                <c:pt idx="22">
                  <c:v>53.361107505498033</c:v>
                </c:pt>
                <c:pt idx="23">
                  <c:v>52.836024728534937</c:v>
                </c:pt>
                <c:pt idx="24">
                  <c:v>52.446172198726813</c:v>
                </c:pt>
                <c:pt idx="25" formatCode="0.00">
                  <c:v>52.841762172994002</c:v>
                </c:pt>
                <c:pt idx="26" formatCode="0.00">
                  <c:v>50.639687836020997</c:v>
                </c:pt>
                <c:pt idx="27" formatCode="0.00">
                  <c:v>49.857597175705997</c:v>
                </c:pt>
                <c:pt idx="28" formatCode="0.00">
                  <c:v>48.146760742212003</c:v>
                </c:pt>
                <c:pt idx="29" formatCode="0.00">
                  <c:v>48.934109381612998</c:v>
                </c:pt>
                <c:pt idx="30" formatCode="0.00">
                  <c:v>51.204004243074998</c:v>
                </c:pt>
                <c:pt idx="31" formatCode="0.00">
                  <c:v>53.926534848761001</c:v>
                </c:pt>
                <c:pt idx="32" formatCode="0.00">
                  <c:v>53.077679217145999</c:v>
                </c:pt>
                <c:pt idx="33" formatCode="0.00">
                  <c:v>53.611993407459998</c:v>
                </c:pt>
                <c:pt idx="34" formatCode="0.00">
                  <c:v>51.882328728940998</c:v>
                </c:pt>
                <c:pt idx="35" formatCode="0.00">
                  <c:v>50.977920072700002</c:v>
                </c:pt>
                <c:pt idx="36" formatCode="0.00">
                  <c:v>51.783698849287994</c:v>
                </c:pt>
                <c:pt idx="37" formatCode="0.00">
                  <c:v>52.593237976512995</c:v>
                </c:pt>
                <c:pt idx="38" formatCode="0.00">
                  <c:v>53.211367336040006</c:v>
                </c:pt>
                <c:pt idx="39" formatCode="0.00">
                  <c:v>54.082952145289994</c:v>
                </c:pt>
                <c:pt idx="40" formatCode="0.00">
                  <c:v>55.009827079916995</c:v>
                </c:pt>
                <c:pt idx="41" formatCode="0.00">
                  <c:v>53.924306874390005</c:v>
                </c:pt>
                <c:pt idx="42" formatCode="0.00">
                  <c:v>54.505098815405994</c:v>
                </c:pt>
                <c:pt idx="43" formatCode="0.00">
                  <c:v>53.193492618691998</c:v>
                </c:pt>
                <c:pt idx="44" formatCode="0.00">
                  <c:v>54.070533443396997</c:v>
                </c:pt>
                <c:pt idx="45" formatCode="0.00">
                  <c:v>54.834818103529003</c:v>
                </c:pt>
                <c:pt idx="46" formatCode="0.00">
                  <c:v>53.445725434597001</c:v>
                </c:pt>
                <c:pt idx="47" formatCode="0.00">
                  <c:v>54.761340034115001</c:v>
                </c:pt>
                <c:pt idx="48" formatCode="0.00">
                  <c:v>55.603221869595998</c:v>
                </c:pt>
                <c:pt idx="49" formatCode="0.00">
                  <c:v>55.087573042596006</c:v>
                </c:pt>
                <c:pt idx="50" formatCode="0.00">
                  <c:v>54.776579410966001</c:v>
                </c:pt>
                <c:pt idx="51" formatCode="0.00">
                  <c:v>53.828826472320998</c:v>
                </c:pt>
                <c:pt idx="52" formatCode="0.00">
                  <c:v>53.956177982683997</c:v>
                </c:pt>
                <c:pt idx="53" formatCode="0.00">
                  <c:v>52.549206259069003</c:v>
                </c:pt>
                <c:pt idx="54" formatCode="0.00">
                  <c:v>54.293162928198001</c:v>
                </c:pt>
                <c:pt idx="55" formatCode="0.00">
                  <c:v>54.229050130280996</c:v>
                </c:pt>
                <c:pt idx="56" formatCode="0.00">
                  <c:v>55.271011142881001</c:v>
                </c:pt>
              </c:numCache>
            </c:numRef>
          </c:val>
          <c:smooth val="0"/>
          <c:extLst>
            <c:ext xmlns:c16="http://schemas.microsoft.com/office/drawing/2014/chart" uri="{C3380CC4-5D6E-409C-BE32-E72D297353CC}">
              <c16:uniqueId val="{00000002-AC82-4745-B67D-0A1C469C0CE5}"/>
            </c:ext>
          </c:extLst>
        </c:ser>
        <c:dLbls>
          <c:showLegendKey val="0"/>
          <c:showVal val="0"/>
          <c:showCatName val="0"/>
          <c:showSerName val="0"/>
          <c:showPercent val="0"/>
          <c:showBubbleSize val="0"/>
        </c:dLbls>
        <c:smooth val="0"/>
        <c:axId val="358103760"/>
        <c:axId val="358107288"/>
      </c:lineChart>
      <c:catAx>
        <c:axId val="3581037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HelveticaNeueLT Std Cn" panose="020B0506030502030204"/>
                <a:ea typeface="+mn-ea"/>
                <a:cs typeface="+mn-cs"/>
              </a:defRPr>
            </a:pPr>
            <a:endParaRPr lang="nl-NL"/>
          </a:p>
        </c:txPr>
        <c:crossAx val="358107288"/>
        <c:crosses val="autoZero"/>
        <c:auto val="1"/>
        <c:lblAlgn val="ctr"/>
        <c:lblOffset val="100"/>
        <c:tickLblSkip val="5"/>
        <c:tickMarkSkip val="5"/>
        <c:noMultiLvlLbl val="0"/>
      </c:catAx>
      <c:valAx>
        <c:axId val="358107288"/>
        <c:scaling>
          <c:orientation val="minMax"/>
          <c:max val="67"/>
          <c:min val="45"/>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HelveticaNeueLT Std Cn" panose="020B0506030502030204"/>
                <a:ea typeface="+mn-ea"/>
                <a:cs typeface="+mn-cs"/>
              </a:defRPr>
            </a:pPr>
            <a:endParaRPr lang="nl-NL"/>
          </a:p>
        </c:txPr>
        <c:crossAx val="358103760"/>
        <c:crosses val="autoZero"/>
        <c:crossBetween val="between"/>
        <c:majorUnit val="3"/>
      </c:valAx>
      <c:spPr>
        <a:noFill/>
        <a:ln>
          <a:noFill/>
        </a:ln>
        <a:effectLst/>
      </c:spPr>
    </c:plotArea>
    <c:legend>
      <c:legendPos val="r"/>
      <c:layout>
        <c:manualLayout>
          <c:xMode val="edge"/>
          <c:yMode val="edge"/>
          <c:x val="0.12591515828420446"/>
          <c:y val="0.59879110447693817"/>
          <c:w val="0.34908731463275455"/>
          <c:h val="0.1924225965900550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NeueLT Std Cn" panose="020B0506030502030204"/>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745381386422352E-2"/>
          <c:y val="7.4008813528990691E-2"/>
          <c:w val="0.86949268809194247"/>
          <c:h val="0.80596792233357195"/>
        </c:manualLayout>
      </c:layout>
      <c:lineChart>
        <c:grouping val="standard"/>
        <c:varyColors val="0"/>
        <c:ser>
          <c:idx val="2"/>
          <c:order val="0"/>
          <c:tx>
            <c:v>Vlaanderen</c:v>
          </c:tx>
          <c:spPr>
            <a:ln w="31750">
              <a:solidFill>
                <a:srgbClr val="FFC000"/>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6">
                  <c:v>2016</c:v>
                </c:pt>
              </c:numCache>
            </c:numRef>
          </c:cat>
          <c:val>
            <c:numRef>
              <c:f>Sheet1!$C$2:$C$58</c:f>
              <c:numCache>
                <c:formatCode>0.0</c:formatCode>
                <c:ptCount val="57"/>
                <c:pt idx="0">
                  <c:v>2.2789857481808902</c:v>
                </c:pt>
                <c:pt idx="1">
                  <c:v>1.7879209067113659</c:v>
                </c:pt>
                <c:pt idx="2">
                  <c:v>1.4845620226448724</c:v>
                </c:pt>
                <c:pt idx="3">
                  <c:v>1.1629137133636009</c:v>
                </c:pt>
                <c:pt idx="4">
                  <c:v>0.9226513146401315</c:v>
                </c:pt>
                <c:pt idx="5">
                  <c:v>1.1501396482300432</c:v>
                </c:pt>
                <c:pt idx="6">
                  <c:v>1.0064835791369042</c:v>
                </c:pt>
                <c:pt idx="7">
                  <c:v>1.3466413529239634</c:v>
                </c:pt>
                <c:pt idx="8">
                  <c:v>1.6259015349920436</c:v>
                </c:pt>
                <c:pt idx="9">
                  <c:v>1.1446505724428111</c:v>
                </c:pt>
                <c:pt idx="10">
                  <c:v>0.95230008480460249</c:v>
                </c:pt>
                <c:pt idx="11">
                  <c:v>0.9638953333948479</c:v>
                </c:pt>
                <c:pt idx="12">
                  <c:v>1.2702405032546471</c:v>
                </c:pt>
                <c:pt idx="13">
                  <c:v>1.2496289866889163</c:v>
                </c:pt>
                <c:pt idx="14">
                  <c:v>1.3469683779985995</c:v>
                </c:pt>
                <c:pt idx="15">
                  <c:v>2.7294006605738286</c:v>
                </c:pt>
                <c:pt idx="16">
                  <c:v>3.5882194231293054</c:v>
                </c:pt>
                <c:pt idx="17">
                  <c:v>4.1852459309846006</c:v>
                </c:pt>
                <c:pt idx="18">
                  <c:v>4.5257127858095068</c:v>
                </c:pt>
                <c:pt idx="19">
                  <c:v>4.7136489046038479</c:v>
                </c:pt>
                <c:pt idx="20">
                  <c:v>5.0019700796064095</c:v>
                </c:pt>
                <c:pt idx="21">
                  <c:v>6.2431125846643649</c:v>
                </c:pt>
                <c:pt idx="22">
                  <c:v>7.3723594809754482</c:v>
                </c:pt>
                <c:pt idx="23">
                  <c:v>8.033241153188321</c:v>
                </c:pt>
                <c:pt idx="24">
                  <c:v>7.9387267044865819</c:v>
                </c:pt>
                <c:pt idx="25">
                  <c:v>8.9445018105230005</c:v>
                </c:pt>
                <c:pt idx="26">
                  <c:v>8.7661118655750006</c:v>
                </c:pt>
                <c:pt idx="27">
                  <c:v>7.9793917745050003</c:v>
                </c:pt>
                <c:pt idx="28">
                  <c:v>6.7616162729759992</c:v>
                </c:pt>
                <c:pt idx="29">
                  <c:v>4.9046421938979998</c:v>
                </c:pt>
                <c:pt idx="30">
                  <c:v>4.2944485874279996</c:v>
                </c:pt>
                <c:pt idx="31">
                  <c:v>4.1871316826389995</c:v>
                </c:pt>
                <c:pt idx="32">
                  <c:v>4.418117410802</c:v>
                </c:pt>
                <c:pt idx="33">
                  <c:v>5.4894862152180002</c:v>
                </c:pt>
                <c:pt idx="34">
                  <c:v>6.678613410082999</c:v>
                </c:pt>
                <c:pt idx="35">
                  <c:v>5.8016582796460003</c:v>
                </c:pt>
                <c:pt idx="36">
                  <c:v>6.2597532599520003</c:v>
                </c:pt>
                <c:pt idx="37">
                  <c:v>5.2679296234289996</c:v>
                </c:pt>
                <c:pt idx="38">
                  <c:v>5.4552548102020006</c:v>
                </c:pt>
                <c:pt idx="39">
                  <c:v>5.3845767970600003</c:v>
                </c:pt>
                <c:pt idx="40">
                  <c:v>4.3120260213430006</c:v>
                </c:pt>
                <c:pt idx="41">
                  <c:v>3.9920018678209996</c:v>
                </c:pt>
                <c:pt idx="42">
                  <c:v>4.9229690426059998</c:v>
                </c:pt>
                <c:pt idx="43">
                  <c:v>5.7124745168760001</c:v>
                </c:pt>
                <c:pt idx="44">
                  <c:v>5.4496554223189992</c:v>
                </c:pt>
                <c:pt idx="45">
                  <c:v>5.4638018852099997</c:v>
                </c:pt>
                <c:pt idx="46">
                  <c:v>4.989011174182</c:v>
                </c:pt>
                <c:pt idx="47">
                  <c:v>4.3627328482090002</c:v>
                </c:pt>
                <c:pt idx="48">
                  <c:v>3.9472525011380002</c:v>
                </c:pt>
                <c:pt idx="49">
                  <c:v>4.9566035784209994</c:v>
                </c:pt>
                <c:pt idx="50">
                  <c:v>5.1874345619139994</c:v>
                </c:pt>
                <c:pt idx="51">
                  <c:v>4.2894802458109993</c:v>
                </c:pt>
                <c:pt idx="52">
                  <c:v>4.5542441454490001</c:v>
                </c:pt>
                <c:pt idx="53">
                  <c:v>5.0801669639389999</c:v>
                </c:pt>
                <c:pt idx="54">
                  <c:v>5.0917248636599997</c:v>
                </c:pt>
                <c:pt idx="55">
                  <c:v>5.2206832923439999</c:v>
                </c:pt>
                <c:pt idx="56" formatCode="General">
                  <c:v>4.8653501667360004</c:v>
                </c:pt>
              </c:numCache>
            </c:numRef>
          </c:val>
          <c:smooth val="0"/>
          <c:extLst>
            <c:ext xmlns:c16="http://schemas.microsoft.com/office/drawing/2014/chart" uri="{C3380CC4-5D6E-409C-BE32-E72D297353CC}">
              <c16:uniqueId val="{00000000-7568-45A4-B8DC-5EA20E25F8F1}"/>
            </c:ext>
          </c:extLst>
        </c:ser>
        <c:ser>
          <c:idx val="5"/>
          <c:order val="1"/>
          <c:tx>
            <c:v>Wallonië</c:v>
          </c:tx>
          <c:spPr>
            <a:ln w="31750">
              <a:solidFill>
                <a:schemeClr val="tx1"/>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6">
                  <c:v>2016</c:v>
                </c:pt>
              </c:numCache>
            </c:numRef>
          </c:cat>
          <c:val>
            <c:numRef>
              <c:f>Sheet1!$D$2:$D$58</c:f>
              <c:numCache>
                <c:formatCode>0.0</c:formatCode>
                <c:ptCount val="57"/>
                <c:pt idx="0">
                  <c:v>1.7371033446576061</c:v>
                </c:pt>
                <c:pt idx="1">
                  <c:v>1.3040322127614297</c:v>
                </c:pt>
                <c:pt idx="2">
                  <c:v>1.2405933986277982</c:v>
                </c:pt>
                <c:pt idx="3">
                  <c:v>1.0744217541644898</c:v>
                </c:pt>
                <c:pt idx="4">
                  <c:v>0.98057895220449109</c:v>
                </c:pt>
                <c:pt idx="5">
                  <c:v>1.3353892139703818</c:v>
                </c:pt>
                <c:pt idx="6">
                  <c:v>1.5848323503700616</c:v>
                </c:pt>
                <c:pt idx="7">
                  <c:v>2.200189297271554</c:v>
                </c:pt>
                <c:pt idx="8">
                  <c:v>2.5834063766428264</c:v>
                </c:pt>
                <c:pt idx="9">
                  <c:v>2.2085385924433649</c:v>
                </c:pt>
                <c:pt idx="10">
                  <c:v>1.9353379675839042</c:v>
                </c:pt>
                <c:pt idx="11">
                  <c:v>1.7936182167050336</c:v>
                </c:pt>
                <c:pt idx="12">
                  <c:v>2.1908366911607637</c:v>
                </c:pt>
                <c:pt idx="13">
                  <c:v>2.2906946235796788</c:v>
                </c:pt>
                <c:pt idx="14">
                  <c:v>2.4244172413139449</c:v>
                </c:pt>
                <c:pt idx="15">
                  <c:v>3.7433172954376226</c:v>
                </c:pt>
                <c:pt idx="16">
                  <c:v>4.9050296322474889</c:v>
                </c:pt>
                <c:pt idx="17">
                  <c:v>5.4840038679156944</c:v>
                </c:pt>
                <c:pt idx="18">
                  <c:v>5.9971124846386221</c:v>
                </c:pt>
                <c:pt idx="19">
                  <c:v>6.1076050648235327</c:v>
                </c:pt>
                <c:pt idx="20">
                  <c:v>6.3912454327495727</c:v>
                </c:pt>
                <c:pt idx="21">
                  <c:v>7.6495139479094156</c:v>
                </c:pt>
                <c:pt idx="22">
                  <c:v>8.703823940070567</c:v>
                </c:pt>
                <c:pt idx="23">
                  <c:v>9.5805580122136416</c:v>
                </c:pt>
                <c:pt idx="24">
                  <c:v>10.09807109803411</c:v>
                </c:pt>
                <c:pt idx="25">
                  <c:v>12.416349706838</c:v>
                </c:pt>
                <c:pt idx="26">
                  <c:v>12.409777717082001</c:v>
                </c:pt>
                <c:pt idx="27">
                  <c:v>12.463777090454</c:v>
                </c:pt>
                <c:pt idx="28">
                  <c:v>11.367386720557999</c:v>
                </c:pt>
                <c:pt idx="29">
                  <c:v>9.2898984620500009</c:v>
                </c:pt>
                <c:pt idx="30">
                  <c:v>9.0366510042670001</c:v>
                </c:pt>
                <c:pt idx="31">
                  <c:v>8.9389220904330013</c:v>
                </c:pt>
                <c:pt idx="32">
                  <c:v>10.345491829778</c:v>
                </c:pt>
                <c:pt idx="33">
                  <c:v>11.392188609976001</c:v>
                </c:pt>
                <c:pt idx="34">
                  <c:v>13.616868359081</c:v>
                </c:pt>
                <c:pt idx="35">
                  <c:v>13.890900781424001</c:v>
                </c:pt>
                <c:pt idx="36">
                  <c:v>14.236277268142999</c:v>
                </c:pt>
                <c:pt idx="37">
                  <c:v>13.561742821166</c:v>
                </c:pt>
                <c:pt idx="38">
                  <c:v>13.680600194684001</c:v>
                </c:pt>
                <c:pt idx="39">
                  <c:v>12.655546943898999</c:v>
                </c:pt>
                <c:pt idx="40">
                  <c:v>10.32222111445</c:v>
                </c:pt>
                <c:pt idx="41">
                  <c:v>9.9485924274670001</c:v>
                </c:pt>
                <c:pt idx="42">
                  <c:v>10.609661272436</c:v>
                </c:pt>
                <c:pt idx="43">
                  <c:v>10.874442629152</c:v>
                </c:pt>
                <c:pt idx="44">
                  <c:v>12.061654533616</c:v>
                </c:pt>
                <c:pt idx="45">
                  <c:v>11.928660520693001</c:v>
                </c:pt>
                <c:pt idx="46">
                  <c:v>11.753019618242</c:v>
                </c:pt>
                <c:pt idx="47">
                  <c:v>10.52711052828</c:v>
                </c:pt>
                <c:pt idx="48">
                  <c:v>10.065518937794</c:v>
                </c:pt>
                <c:pt idx="49">
                  <c:v>11.219502951243001</c:v>
                </c:pt>
                <c:pt idx="50">
                  <c:v>11.496422420007999</c:v>
                </c:pt>
                <c:pt idx="51">
                  <c:v>9.5299498054399994</c:v>
                </c:pt>
                <c:pt idx="52">
                  <c:v>10.123889515728001</c:v>
                </c:pt>
                <c:pt idx="53">
                  <c:v>11.430548029235</c:v>
                </c:pt>
                <c:pt idx="54">
                  <c:v>11.959494960316</c:v>
                </c:pt>
                <c:pt idx="55">
                  <c:v>11.989834456899001</c:v>
                </c:pt>
                <c:pt idx="56" formatCode="General">
                  <c:v>10.590997363923</c:v>
                </c:pt>
              </c:numCache>
            </c:numRef>
          </c:val>
          <c:smooth val="0"/>
          <c:extLst>
            <c:ext xmlns:c16="http://schemas.microsoft.com/office/drawing/2014/chart" uri="{C3380CC4-5D6E-409C-BE32-E72D297353CC}">
              <c16:uniqueId val="{00000001-7568-45A4-B8DC-5EA20E25F8F1}"/>
            </c:ext>
          </c:extLst>
        </c:ser>
        <c:ser>
          <c:idx val="7"/>
          <c:order val="2"/>
          <c:tx>
            <c:v>Brussel</c:v>
          </c:tx>
          <c:spPr>
            <a:ln w="31750">
              <a:solidFill>
                <a:schemeClr val="bg1">
                  <a:lumMod val="65000"/>
                </a:schemeClr>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6">
                  <c:v>2016</c:v>
                </c:pt>
              </c:numCache>
            </c:numRef>
          </c:cat>
          <c:val>
            <c:numRef>
              <c:f>Sheet1!$E$2:$E$58</c:f>
              <c:numCache>
                <c:formatCode>0.0</c:formatCode>
                <c:ptCount val="57"/>
                <c:pt idx="0">
                  <c:v>1.6730070074915118</c:v>
                </c:pt>
                <c:pt idx="1">
                  <c:v>1.3650178539429969</c:v>
                </c:pt>
                <c:pt idx="2">
                  <c:v>1.2154194708887547</c:v>
                </c:pt>
                <c:pt idx="3">
                  <c:v>0.95469324389086818</c:v>
                </c:pt>
                <c:pt idx="4">
                  <c:v>0.77081782533987764</c:v>
                </c:pt>
                <c:pt idx="5">
                  <c:v>0.7982028716222962</c:v>
                </c:pt>
                <c:pt idx="6">
                  <c:v>0.83323559494056809</c:v>
                </c:pt>
                <c:pt idx="7">
                  <c:v>1.097949946885497</c:v>
                </c:pt>
                <c:pt idx="8">
                  <c:v>1.3433131402012806</c:v>
                </c:pt>
                <c:pt idx="9">
                  <c:v>1.0533227085180139</c:v>
                </c:pt>
                <c:pt idx="10">
                  <c:v>0.89726236300267381</c:v>
                </c:pt>
                <c:pt idx="11">
                  <c:v>0.8851095357044918</c:v>
                </c:pt>
                <c:pt idx="12">
                  <c:v>1.2854702971476561</c:v>
                </c:pt>
                <c:pt idx="13">
                  <c:v>1.6513404004638297</c:v>
                </c:pt>
                <c:pt idx="14">
                  <c:v>1.5695041350784951</c:v>
                </c:pt>
                <c:pt idx="15">
                  <c:v>3.3000470277857921</c:v>
                </c:pt>
                <c:pt idx="16">
                  <c:v>4.9760122699374199</c:v>
                </c:pt>
                <c:pt idx="17">
                  <c:v>5.5019980619718298</c:v>
                </c:pt>
                <c:pt idx="18">
                  <c:v>5.7576268386193368</c:v>
                </c:pt>
                <c:pt idx="19">
                  <c:v>6.0591112640223459</c:v>
                </c:pt>
                <c:pt idx="20">
                  <c:v>6.4416895517870936</c:v>
                </c:pt>
                <c:pt idx="21">
                  <c:v>8.0407867567565159</c:v>
                </c:pt>
                <c:pt idx="22">
                  <c:v>9.6892618914753896</c:v>
                </c:pt>
                <c:pt idx="23">
                  <c:v>10.834528800669894</c:v>
                </c:pt>
                <c:pt idx="24">
                  <c:v>10.595943554955515</c:v>
                </c:pt>
                <c:pt idx="25">
                  <c:v>12.317047563376999</c:v>
                </c:pt>
                <c:pt idx="26">
                  <c:v>13.472113181505</c:v>
                </c:pt>
                <c:pt idx="27">
                  <c:v>13.72677763105</c:v>
                </c:pt>
                <c:pt idx="28">
                  <c:v>14.877281277543</c:v>
                </c:pt>
                <c:pt idx="29">
                  <c:v>12.796694093352002</c:v>
                </c:pt>
                <c:pt idx="30">
                  <c:v>10.542783536329001</c:v>
                </c:pt>
                <c:pt idx="31">
                  <c:v>9.8644567365910003</c:v>
                </c:pt>
                <c:pt idx="32">
                  <c:v>11.458688328631</c:v>
                </c:pt>
                <c:pt idx="33">
                  <c:v>15.010393718737999</c:v>
                </c:pt>
                <c:pt idx="34">
                  <c:v>16.697490374313002</c:v>
                </c:pt>
                <c:pt idx="35">
                  <c:v>16.943954027029999</c:v>
                </c:pt>
                <c:pt idx="36">
                  <c:v>16.226984715276</c:v>
                </c:pt>
                <c:pt idx="37">
                  <c:v>16.669181886732002</c:v>
                </c:pt>
                <c:pt idx="38">
                  <c:v>16.488381034512003</c:v>
                </c:pt>
                <c:pt idx="39">
                  <c:v>15.895634342018999</c:v>
                </c:pt>
                <c:pt idx="40">
                  <c:v>13.964736267172</c:v>
                </c:pt>
                <c:pt idx="41">
                  <c:v>12.997066671584001</c:v>
                </c:pt>
                <c:pt idx="42">
                  <c:v>14.730924412959002</c:v>
                </c:pt>
                <c:pt idx="43">
                  <c:v>15.756243839114001</c:v>
                </c:pt>
                <c:pt idx="44">
                  <c:v>15.899897394185</c:v>
                </c:pt>
                <c:pt idx="45">
                  <c:v>16.474004569413001</c:v>
                </c:pt>
                <c:pt idx="46">
                  <c:v>17.689348071792001</c:v>
                </c:pt>
                <c:pt idx="47">
                  <c:v>17.167385381705</c:v>
                </c:pt>
                <c:pt idx="48">
                  <c:v>16.027179426061</c:v>
                </c:pt>
                <c:pt idx="49">
                  <c:v>15.853607814566001</c:v>
                </c:pt>
                <c:pt idx="50">
                  <c:v>17.393549402917998</c:v>
                </c:pt>
                <c:pt idx="51">
                  <c:v>17.107763738911</c:v>
                </c:pt>
                <c:pt idx="52">
                  <c:v>17.477672593019999</c:v>
                </c:pt>
                <c:pt idx="53">
                  <c:v>19.325510935731</c:v>
                </c:pt>
                <c:pt idx="54">
                  <c:v>18.469707447857001</c:v>
                </c:pt>
                <c:pt idx="55">
                  <c:v>17.460747425939001</c:v>
                </c:pt>
                <c:pt idx="56" formatCode="General">
                  <c:v>16.892587520373002</c:v>
                </c:pt>
              </c:numCache>
            </c:numRef>
          </c:val>
          <c:smooth val="0"/>
          <c:extLst>
            <c:ext xmlns:c16="http://schemas.microsoft.com/office/drawing/2014/chart" uri="{C3380CC4-5D6E-409C-BE32-E72D297353CC}">
              <c16:uniqueId val="{00000002-7568-45A4-B8DC-5EA20E25F8F1}"/>
            </c:ext>
          </c:extLst>
        </c:ser>
        <c:dLbls>
          <c:showLegendKey val="0"/>
          <c:showVal val="0"/>
          <c:showCatName val="0"/>
          <c:showSerName val="0"/>
          <c:showPercent val="0"/>
          <c:showBubbleSize val="0"/>
        </c:dLbls>
        <c:smooth val="0"/>
        <c:axId val="676184368"/>
        <c:axId val="676183584"/>
      </c:lineChart>
      <c:catAx>
        <c:axId val="676184368"/>
        <c:scaling>
          <c:orientation val="minMax"/>
        </c:scaling>
        <c:delete val="0"/>
        <c:axPos val="b"/>
        <c:numFmt formatCode="0" sourceLinked="0"/>
        <c:majorTickMark val="out"/>
        <c:minorTickMark val="none"/>
        <c:tickLblPos val="low"/>
        <c:spPr>
          <a:ln w="2729">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676183584"/>
        <c:crosses val="autoZero"/>
        <c:auto val="0"/>
        <c:lblAlgn val="ctr"/>
        <c:lblOffset val="100"/>
        <c:tickLblSkip val="1"/>
        <c:tickMarkSkip val="5"/>
        <c:noMultiLvlLbl val="0"/>
      </c:catAx>
      <c:valAx>
        <c:axId val="676183584"/>
        <c:scaling>
          <c:orientation val="minMax"/>
          <c:max val="21"/>
          <c:min val="0"/>
        </c:scaling>
        <c:delete val="0"/>
        <c:axPos val="l"/>
        <c:numFmt formatCode="0" sourceLinked="0"/>
        <c:majorTickMark val="out"/>
        <c:minorTickMark val="out"/>
        <c:tickLblPos val="low"/>
        <c:spPr>
          <a:ln w="2729">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676184368"/>
        <c:crosses val="autoZero"/>
        <c:crossBetween val="between"/>
        <c:majorUnit val="2"/>
        <c:minorUnit val="2"/>
      </c:valAx>
      <c:spPr>
        <a:noFill/>
        <a:ln w="25398">
          <a:noFill/>
        </a:ln>
      </c:spPr>
    </c:plotArea>
    <c:legend>
      <c:legendPos val="r"/>
      <c:layout>
        <c:manualLayout>
          <c:xMode val="edge"/>
          <c:yMode val="edge"/>
          <c:x val="9.3672075051624545E-2"/>
          <c:y val="0.43326972977809597"/>
          <c:w val="0.33716986770922236"/>
          <c:h val="0.1569343832021029"/>
        </c:manualLayout>
      </c:layout>
      <c:overlay val="0"/>
      <c:spPr>
        <a:noFill/>
        <a:ln w="21833">
          <a:noFill/>
        </a:ln>
      </c:spPr>
      <c:txPr>
        <a:bodyPr/>
        <a:lstStyle/>
        <a:p>
          <a:pPr>
            <a:defRPr sz="1200" b="1" i="0" u="none" strike="noStrike" baseline="0">
              <a:solidFill>
                <a:schemeClr val="tx1"/>
              </a:solidFill>
              <a:latin typeface="Calibri" panose="020F0502020204030204" pitchFamily="34" charset="0"/>
              <a:ea typeface="Arial"/>
              <a:cs typeface="Arial"/>
            </a:defRPr>
          </a:pPr>
          <a:endParaRPr lang="nl-NL"/>
        </a:p>
      </c:txPr>
    </c:legend>
    <c:plotVisOnly val="1"/>
    <c:dispBlanksAs val="gap"/>
    <c:showDLblsOverMax val="0"/>
  </c:chart>
  <c:spPr>
    <a:noFill/>
    <a:ln>
      <a:noFill/>
    </a:ln>
  </c:spPr>
  <c:txPr>
    <a:bodyPr/>
    <a:lstStyle/>
    <a:p>
      <a:pPr>
        <a:defRPr sz="1526"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8732195215855"/>
          <c:y val="0.15183254355463491"/>
          <c:w val="0.81992498318224172"/>
          <c:h val="0.54781693687343747"/>
        </c:manualLayout>
      </c:layout>
      <c:barChart>
        <c:barDir val="col"/>
        <c:grouping val="clustered"/>
        <c:varyColors val="0"/>
        <c:ser>
          <c:idx val="0"/>
          <c:order val="0"/>
          <c:spPr>
            <a:solidFill>
              <a:schemeClr val="bg1">
                <a:lumMod val="50000"/>
              </a:schemeClr>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FDDA-43BB-8B3A-E48815EBABE8}"/>
              </c:ext>
            </c:extLst>
          </c:dPt>
          <c:dPt>
            <c:idx val="14"/>
            <c:invertIfNegative val="0"/>
            <c:bubble3D val="0"/>
            <c:spPr>
              <a:solidFill>
                <a:srgbClr val="FFC000"/>
              </a:solidFill>
              <a:ln>
                <a:noFill/>
              </a:ln>
              <a:effectLst/>
            </c:spPr>
            <c:extLst>
              <c:ext xmlns:c16="http://schemas.microsoft.com/office/drawing/2014/chart" uri="{C3380CC4-5D6E-409C-BE32-E72D297353CC}">
                <c16:uniqueId val="{00000003-FDDA-43BB-8B3A-E48815EBABE8}"/>
              </c:ext>
            </c:extLst>
          </c:dPt>
          <c:dPt>
            <c:idx val="15"/>
            <c:invertIfNegative val="0"/>
            <c:bubble3D val="0"/>
            <c:spPr>
              <a:solidFill>
                <a:srgbClr val="FFC000"/>
              </a:solidFill>
              <a:ln>
                <a:noFill/>
              </a:ln>
              <a:effectLst/>
            </c:spPr>
            <c:extLst>
              <c:ext xmlns:c16="http://schemas.microsoft.com/office/drawing/2014/chart" uri="{C3380CC4-5D6E-409C-BE32-E72D297353CC}">
                <c16:uniqueId val="{00000005-FDDA-43BB-8B3A-E48815EBABE8}"/>
              </c:ext>
            </c:extLst>
          </c:dPt>
          <c:dPt>
            <c:idx val="16"/>
            <c:invertIfNegative val="0"/>
            <c:bubble3D val="0"/>
            <c:spPr>
              <a:solidFill>
                <a:srgbClr val="FFC000"/>
              </a:solidFill>
              <a:ln>
                <a:noFill/>
              </a:ln>
              <a:effectLst/>
            </c:spPr>
            <c:extLst>
              <c:ext xmlns:c16="http://schemas.microsoft.com/office/drawing/2014/chart" uri="{C3380CC4-5D6E-409C-BE32-E72D297353CC}">
                <c16:uniqueId val="{00000007-FDDA-43BB-8B3A-E48815EBABE8}"/>
              </c:ext>
            </c:extLst>
          </c:dPt>
          <c:dPt>
            <c:idx val="17"/>
            <c:invertIfNegative val="0"/>
            <c:bubble3D val="0"/>
            <c:spPr>
              <a:solidFill>
                <a:srgbClr val="FFC000"/>
              </a:solidFill>
              <a:ln>
                <a:noFill/>
              </a:ln>
              <a:effectLst/>
            </c:spPr>
            <c:extLst>
              <c:ext xmlns:c16="http://schemas.microsoft.com/office/drawing/2014/chart" uri="{C3380CC4-5D6E-409C-BE32-E72D297353CC}">
                <c16:uniqueId val="{00000009-FDDA-43BB-8B3A-E48815EBABE8}"/>
              </c:ext>
            </c:extLst>
          </c:dPt>
          <c:dPt>
            <c:idx val="18"/>
            <c:invertIfNegative val="0"/>
            <c:bubble3D val="0"/>
            <c:spPr>
              <a:solidFill>
                <a:srgbClr val="FFC000"/>
              </a:solidFill>
              <a:ln>
                <a:noFill/>
              </a:ln>
              <a:effectLst/>
            </c:spPr>
            <c:extLst>
              <c:ext xmlns:c16="http://schemas.microsoft.com/office/drawing/2014/chart" uri="{C3380CC4-5D6E-409C-BE32-E72D297353CC}">
                <c16:uniqueId val="{0000000B-FDDA-43BB-8B3A-E48815EBABE8}"/>
              </c:ext>
            </c:extLst>
          </c:dPt>
          <c:dPt>
            <c:idx val="19"/>
            <c:invertIfNegative val="0"/>
            <c:bubble3D val="0"/>
            <c:spPr>
              <a:solidFill>
                <a:srgbClr val="FFC000"/>
              </a:solidFill>
              <a:ln>
                <a:noFill/>
              </a:ln>
              <a:effectLst/>
            </c:spPr>
            <c:extLst>
              <c:ext xmlns:c16="http://schemas.microsoft.com/office/drawing/2014/chart" uri="{C3380CC4-5D6E-409C-BE32-E72D297353CC}">
                <c16:uniqueId val="{0000000D-FDDA-43BB-8B3A-E48815EBABE8}"/>
              </c:ext>
            </c:extLst>
          </c:dPt>
          <c:dPt>
            <c:idx val="20"/>
            <c:invertIfNegative val="0"/>
            <c:bubble3D val="0"/>
            <c:spPr>
              <a:solidFill>
                <a:srgbClr val="FFC000"/>
              </a:solidFill>
              <a:ln>
                <a:noFill/>
              </a:ln>
              <a:effectLst/>
            </c:spPr>
            <c:extLst>
              <c:ext xmlns:c16="http://schemas.microsoft.com/office/drawing/2014/chart" uri="{C3380CC4-5D6E-409C-BE32-E72D297353CC}">
                <c16:uniqueId val="{0000000F-FDDA-43BB-8B3A-E48815EBABE8}"/>
              </c:ext>
            </c:extLst>
          </c:dPt>
          <c:dPt>
            <c:idx val="21"/>
            <c:invertIfNegative val="0"/>
            <c:bubble3D val="0"/>
            <c:spPr>
              <a:solidFill>
                <a:srgbClr val="FFC000"/>
              </a:solidFill>
              <a:ln>
                <a:noFill/>
              </a:ln>
              <a:effectLst/>
            </c:spPr>
            <c:extLst>
              <c:ext xmlns:c16="http://schemas.microsoft.com/office/drawing/2014/chart" uri="{C3380CC4-5D6E-409C-BE32-E72D297353CC}">
                <c16:uniqueId val="{00000011-FDDA-43BB-8B3A-E48815EBABE8}"/>
              </c:ext>
            </c:extLst>
          </c:dPt>
          <c:dPt>
            <c:idx val="22"/>
            <c:invertIfNegative val="0"/>
            <c:bubble3D val="0"/>
            <c:spPr>
              <a:solidFill>
                <a:srgbClr val="FFC000"/>
              </a:solidFill>
              <a:ln>
                <a:noFill/>
              </a:ln>
              <a:effectLst/>
            </c:spPr>
            <c:extLst>
              <c:ext xmlns:c16="http://schemas.microsoft.com/office/drawing/2014/chart" uri="{C3380CC4-5D6E-409C-BE32-E72D297353CC}">
                <c16:uniqueId val="{00000013-FDDA-43BB-8B3A-E48815EBABE8}"/>
              </c:ext>
            </c:extLst>
          </c:dPt>
          <c:dPt>
            <c:idx val="23"/>
            <c:invertIfNegative val="0"/>
            <c:bubble3D val="0"/>
            <c:spPr>
              <a:solidFill>
                <a:srgbClr val="FFC000"/>
              </a:solidFill>
              <a:ln>
                <a:noFill/>
              </a:ln>
              <a:effectLst/>
            </c:spPr>
            <c:extLst>
              <c:ext xmlns:c16="http://schemas.microsoft.com/office/drawing/2014/chart" uri="{C3380CC4-5D6E-409C-BE32-E72D297353CC}">
                <c16:uniqueId val="{00000015-FDDA-43BB-8B3A-E48815EBABE8}"/>
              </c:ext>
            </c:extLst>
          </c:dPt>
          <c:dPt>
            <c:idx val="24"/>
            <c:invertIfNegative val="0"/>
            <c:bubble3D val="0"/>
            <c:spPr>
              <a:solidFill>
                <a:srgbClr val="FFC000"/>
              </a:solidFill>
              <a:ln>
                <a:noFill/>
              </a:ln>
              <a:effectLst/>
            </c:spPr>
            <c:extLst>
              <c:ext xmlns:c16="http://schemas.microsoft.com/office/drawing/2014/chart" uri="{C3380CC4-5D6E-409C-BE32-E72D297353CC}">
                <c16:uniqueId val="{00000017-FDDA-43BB-8B3A-E48815EBABE8}"/>
              </c:ext>
            </c:extLst>
          </c:dPt>
          <c:dPt>
            <c:idx val="25"/>
            <c:invertIfNegative val="0"/>
            <c:bubble3D val="0"/>
            <c:spPr>
              <a:solidFill>
                <a:srgbClr val="FFC000"/>
              </a:solidFill>
              <a:ln>
                <a:noFill/>
              </a:ln>
              <a:effectLst/>
            </c:spPr>
            <c:extLst>
              <c:ext xmlns:c16="http://schemas.microsoft.com/office/drawing/2014/chart" uri="{C3380CC4-5D6E-409C-BE32-E72D297353CC}">
                <c16:uniqueId val="{00000019-FDDA-43BB-8B3A-E48815EBABE8}"/>
              </c:ext>
            </c:extLst>
          </c:dPt>
          <c:dPt>
            <c:idx val="26"/>
            <c:invertIfNegative val="0"/>
            <c:bubble3D val="0"/>
            <c:spPr>
              <a:solidFill>
                <a:srgbClr val="FFC000"/>
              </a:solidFill>
              <a:ln>
                <a:noFill/>
              </a:ln>
              <a:effectLst/>
            </c:spPr>
            <c:extLst>
              <c:ext xmlns:c16="http://schemas.microsoft.com/office/drawing/2014/chart" uri="{C3380CC4-5D6E-409C-BE32-E72D297353CC}">
                <c16:uniqueId val="{0000001B-FDDA-43BB-8B3A-E48815EBABE8}"/>
              </c:ext>
            </c:extLst>
          </c:dPt>
          <c:dPt>
            <c:idx val="27"/>
            <c:invertIfNegative val="0"/>
            <c:bubble3D val="0"/>
            <c:spPr>
              <a:solidFill>
                <a:srgbClr val="FFC000"/>
              </a:solidFill>
              <a:ln>
                <a:noFill/>
              </a:ln>
              <a:effectLst/>
            </c:spPr>
            <c:extLst>
              <c:ext xmlns:c16="http://schemas.microsoft.com/office/drawing/2014/chart" uri="{C3380CC4-5D6E-409C-BE32-E72D297353CC}">
                <c16:uniqueId val="{0000001D-FDDA-43BB-8B3A-E48815EBABE8}"/>
              </c:ext>
            </c:extLst>
          </c:dPt>
          <c:dPt>
            <c:idx val="28"/>
            <c:invertIfNegative val="0"/>
            <c:bubble3D val="0"/>
            <c:spPr>
              <a:solidFill>
                <a:srgbClr val="FFC000"/>
              </a:solidFill>
              <a:ln>
                <a:noFill/>
              </a:ln>
              <a:effectLst/>
            </c:spPr>
            <c:extLst>
              <c:ext xmlns:c16="http://schemas.microsoft.com/office/drawing/2014/chart" uri="{C3380CC4-5D6E-409C-BE32-E72D297353CC}">
                <c16:uniqueId val="{0000001F-FDDA-43BB-8B3A-E48815EBABE8}"/>
              </c:ext>
            </c:extLst>
          </c:dPt>
          <c:dPt>
            <c:idx val="29"/>
            <c:invertIfNegative val="0"/>
            <c:bubble3D val="0"/>
            <c:spPr>
              <a:solidFill>
                <a:srgbClr val="FFC000"/>
              </a:solidFill>
              <a:ln>
                <a:noFill/>
              </a:ln>
              <a:effectLst/>
            </c:spPr>
            <c:extLst>
              <c:ext xmlns:c16="http://schemas.microsoft.com/office/drawing/2014/chart" uri="{C3380CC4-5D6E-409C-BE32-E72D297353CC}">
                <c16:uniqueId val="{00000021-FDDA-43BB-8B3A-E48815EBABE8}"/>
              </c:ext>
            </c:extLst>
          </c:dPt>
          <c:dPt>
            <c:idx val="30"/>
            <c:invertIfNegative val="0"/>
            <c:bubble3D val="0"/>
            <c:spPr>
              <a:solidFill>
                <a:srgbClr val="FFC000"/>
              </a:solidFill>
              <a:ln>
                <a:noFill/>
              </a:ln>
              <a:effectLst/>
            </c:spPr>
            <c:extLst>
              <c:ext xmlns:c16="http://schemas.microsoft.com/office/drawing/2014/chart" uri="{C3380CC4-5D6E-409C-BE32-E72D297353CC}">
                <c16:uniqueId val="{00000023-FDDA-43BB-8B3A-E48815EBABE8}"/>
              </c:ext>
            </c:extLst>
          </c:dPt>
          <c:cat>
            <c:strRef>
              <c:f>'2014'!$A$81:$A$111</c:f>
              <c:strCache>
                <c:ptCount val="31"/>
                <c:pt idx="0">
                  <c:v>Brussels H. Gewest</c:v>
                </c:pt>
                <c:pt idx="1">
                  <c:v>Mons</c:v>
                </c:pt>
                <c:pt idx="2">
                  <c:v>Charleroi</c:v>
                </c:pt>
                <c:pt idx="3">
                  <c:v>Liège</c:v>
                </c:pt>
                <c:pt idx="4">
                  <c:v>Région du Centre</c:v>
                </c:pt>
                <c:pt idx="5">
                  <c:v>Mouscron-Comines</c:v>
                </c:pt>
                <c:pt idx="6">
                  <c:v>Verviers</c:v>
                </c:pt>
                <c:pt idx="7">
                  <c:v>Tournai-Ath-Lessines</c:v>
                </c:pt>
                <c:pt idx="8">
                  <c:v>Namur-Dinant</c:v>
                </c:pt>
                <c:pt idx="9">
                  <c:v>Maasland</c:v>
                </c:pt>
                <c:pt idx="10">
                  <c:v>Brabant Wallon</c:v>
                </c:pt>
                <c:pt idx="11">
                  <c:v>Luxembourg</c:v>
                </c:pt>
                <c:pt idx="12">
                  <c:v>Midden-Limburg</c:v>
                </c:pt>
                <c:pt idx="13">
                  <c:v>Huy-Waremme</c:v>
                </c:pt>
                <c:pt idx="14">
                  <c:v>Antwerpen</c:v>
                </c:pt>
                <c:pt idx="15">
                  <c:v>Oostende</c:v>
                </c:pt>
                <c:pt idx="16">
                  <c:v>West-Limburg</c:v>
                </c:pt>
                <c:pt idx="17">
                  <c:v>Gent</c:v>
                </c:pt>
                <c:pt idx="18">
                  <c:v>Halle-Vilvoorde</c:v>
                </c:pt>
                <c:pt idx="19">
                  <c:v>Noord-Limburg</c:v>
                </c:pt>
                <c:pt idx="20">
                  <c:v>Zuid-Limburg</c:v>
                </c:pt>
                <c:pt idx="21">
                  <c:v>Leuven</c:v>
                </c:pt>
                <c:pt idx="22">
                  <c:v>Dender-Waas</c:v>
                </c:pt>
                <c:pt idx="23">
                  <c:v>Turnhout</c:v>
                </c:pt>
                <c:pt idx="24">
                  <c:v>Mechelen</c:v>
                </c:pt>
                <c:pt idx="25">
                  <c:v>Brugge</c:v>
                </c:pt>
                <c:pt idx="26">
                  <c:v>Zuid-Oost-Vlaanderen</c:v>
                </c:pt>
                <c:pt idx="27">
                  <c:v>Westhoek</c:v>
                </c:pt>
                <c:pt idx="28">
                  <c:v>Zuid-West-Vlaanderen</c:v>
                </c:pt>
                <c:pt idx="29">
                  <c:v>Meetjesland</c:v>
                </c:pt>
                <c:pt idx="30">
                  <c:v>Roeselare-Tielt</c:v>
                </c:pt>
              </c:strCache>
            </c:strRef>
          </c:cat>
          <c:val>
            <c:numRef>
              <c:f>'2014'!$B$81:$B$111</c:f>
              <c:numCache>
                <c:formatCode>#,##0.0</c:formatCode>
                <c:ptCount val="31"/>
                <c:pt idx="0">
                  <c:v>48.451405254044026</c:v>
                </c:pt>
                <c:pt idx="1">
                  <c:v>51.427211712732245</c:v>
                </c:pt>
                <c:pt idx="2">
                  <c:v>52.180619179088005</c:v>
                </c:pt>
                <c:pt idx="3">
                  <c:v>53.699769221369429</c:v>
                </c:pt>
                <c:pt idx="4">
                  <c:v>54.812414321611158</c:v>
                </c:pt>
                <c:pt idx="5">
                  <c:v>56.588907394210928</c:v>
                </c:pt>
                <c:pt idx="6">
                  <c:v>59.361139695335538</c:v>
                </c:pt>
                <c:pt idx="7">
                  <c:v>59.989476126231466</c:v>
                </c:pt>
                <c:pt idx="8">
                  <c:v>60.425417907934467</c:v>
                </c:pt>
                <c:pt idx="9">
                  <c:v>60.827898818542849</c:v>
                </c:pt>
                <c:pt idx="10">
                  <c:v>61.623005080506474</c:v>
                </c:pt>
                <c:pt idx="11">
                  <c:v>62.082125986020586</c:v>
                </c:pt>
                <c:pt idx="12">
                  <c:v>62.577350322395098</c:v>
                </c:pt>
                <c:pt idx="13">
                  <c:v>62.596550993924808</c:v>
                </c:pt>
                <c:pt idx="14">
                  <c:v>62.729176909256211</c:v>
                </c:pt>
                <c:pt idx="15">
                  <c:v>62.974148817802458</c:v>
                </c:pt>
                <c:pt idx="16">
                  <c:v>64.773495941472461</c:v>
                </c:pt>
                <c:pt idx="17">
                  <c:v>65.85719484703894</c:v>
                </c:pt>
                <c:pt idx="18">
                  <c:v>66.299687706138243</c:v>
                </c:pt>
                <c:pt idx="19">
                  <c:v>66.613186559145703</c:v>
                </c:pt>
                <c:pt idx="20">
                  <c:v>67.099504540142178</c:v>
                </c:pt>
                <c:pt idx="21">
                  <c:v>67.710312390543393</c:v>
                </c:pt>
                <c:pt idx="22">
                  <c:v>67.815475924079138</c:v>
                </c:pt>
                <c:pt idx="23">
                  <c:v>67.833747034127086</c:v>
                </c:pt>
                <c:pt idx="24">
                  <c:v>67.947813445908139</c:v>
                </c:pt>
                <c:pt idx="25">
                  <c:v>68.56721478373953</c:v>
                </c:pt>
                <c:pt idx="26">
                  <c:v>68.731446053092114</c:v>
                </c:pt>
                <c:pt idx="27">
                  <c:v>69.034434615054963</c:v>
                </c:pt>
                <c:pt idx="28">
                  <c:v>69.189091598039994</c:v>
                </c:pt>
                <c:pt idx="29">
                  <c:v>70.909243769170843</c:v>
                </c:pt>
                <c:pt idx="30">
                  <c:v>71.7445322647024</c:v>
                </c:pt>
              </c:numCache>
            </c:numRef>
          </c:val>
          <c:extLst>
            <c:ext xmlns:c16="http://schemas.microsoft.com/office/drawing/2014/chart" uri="{C3380CC4-5D6E-409C-BE32-E72D297353CC}">
              <c16:uniqueId val="{00000024-FDDA-43BB-8B3A-E48815EBABE8}"/>
            </c:ext>
          </c:extLst>
        </c:ser>
        <c:dLbls>
          <c:showLegendKey val="0"/>
          <c:showVal val="0"/>
          <c:showCatName val="0"/>
          <c:showSerName val="0"/>
          <c:showPercent val="0"/>
          <c:showBubbleSize val="0"/>
        </c:dLbls>
        <c:gapWidth val="219"/>
        <c:overlap val="-27"/>
        <c:axId val="612265232"/>
        <c:axId val="612259352"/>
      </c:barChart>
      <c:catAx>
        <c:axId val="6122652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612259352"/>
        <c:crosses val="autoZero"/>
        <c:auto val="1"/>
        <c:lblAlgn val="ctr"/>
        <c:lblOffset val="100"/>
        <c:tickLblSkip val="1"/>
        <c:noMultiLvlLbl val="0"/>
      </c:catAx>
      <c:valAx>
        <c:axId val="612259352"/>
        <c:scaling>
          <c:orientation val="minMax"/>
          <c:max val="72"/>
          <c:min val="40"/>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612265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81903635053976E-2"/>
          <c:y val="1.420920842248171E-2"/>
          <c:w val="0.79332503028910173"/>
          <c:h val="0.67200061294450453"/>
        </c:manualLayout>
      </c:layout>
      <c:barChart>
        <c:barDir val="col"/>
        <c:grouping val="clustered"/>
        <c:varyColors val="0"/>
        <c:ser>
          <c:idx val="0"/>
          <c:order val="0"/>
          <c:spPr>
            <a:solidFill>
              <a:srgbClr val="FFC000"/>
            </a:solidFill>
            <a:ln>
              <a:noFill/>
            </a:ln>
            <a:effectLst/>
          </c:spPr>
          <c:invertIfNegative val="0"/>
          <c:cat>
            <c:strRef>
              <c:f>'2014'!$A$81:$A$86</c:f>
              <c:strCache>
                <c:ptCount val="6"/>
                <c:pt idx="0">
                  <c:v>België</c:v>
                </c:pt>
                <c:pt idx="1">
                  <c:v>Italië</c:v>
                </c:pt>
                <c:pt idx="2">
                  <c:v>Duitsland</c:v>
                </c:pt>
                <c:pt idx="3">
                  <c:v>VK</c:v>
                </c:pt>
                <c:pt idx="4">
                  <c:v>Frankrijk</c:v>
                </c:pt>
                <c:pt idx="5">
                  <c:v>Nederland</c:v>
                </c:pt>
              </c:strCache>
            </c:strRef>
          </c:cat>
          <c:val>
            <c:numRef>
              <c:f>'2014'!$B$81:$B$86</c:f>
              <c:numCache>
                <c:formatCode>#,##0.0</c:formatCode>
                <c:ptCount val="6"/>
                <c:pt idx="0">
                  <c:v>52.2</c:v>
                </c:pt>
                <c:pt idx="1">
                  <c:v>43.7</c:v>
                </c:pt>
                <c:pt idx="2">
                  <c:v>36.9</c:v>
                </c:pt>
                <c:pt idx="3">
                  <c:v>28.1</c:v>
                </c:pt>
                <c:pt idx="4">
                  <c:v>22.8</c:v>
                </c:pt>
                <c:pt idx="5">
                  <c:v>11.7</c:v>
                </c:pt>
              </c:numCache>
            </c:numRef>
          </c:val>
          <c:extLst>
            <c:ext xmlns:c16="http://schemas.microsoft.com/office/drawing/2014/chart" uri="{C3380CC4-5D6E-409C-BE32-E72D297353CC}">
              <c16:uniqueId val="{00000000-8B4B-465C-B014-3FDC006F01D1}"/>
            </c:ext>
          </c:extLst>
        </c:ser>
        <c:dLbls>
          <c:showLegendKey val="0"/>
          <c:showVal val="0"/>
          <c:showCatName val="0"/>
          <c:showSerName val="0"/>
          <c:showPercent val="0"/>
          <c:showBubbleSize val="0"/>
        </c:dLbls>
        <c:gapWidth val="219"/>
        <c:overlap val="-27"/>
        <c:axId val="612260528"/>
        <c:axId val="612260920"/>
      </c:barChart>
      <c:catAx>
        <c:axId val="6122605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612260920"/>
        <c:crosses val="autoZero"/>
        <c:auto val="1"/>
        <c:lblAlgn val="ctr"/>
        <c:lblOffset val="100"/>
        <c:tickLblSkip val="1"/>
        <c:noMultiLvlLbl val="0"/>
      </c:catAx>
      <c:valAx>
        <c:axId val="612260920"/>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612260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400" b="1" dirty="0">
                <a:solidFill>
                  <a:schemeClr val="tx1"/>
                </a:solidFill>
                <a:latin typeface="+mn-lt"/>
                <a:cs typeface="Helvetica" panose="020B0604020202020204" pitchFamily="34" charset="0"/>
              </a:rPr>
              <a:t>Pendelstromen</a:t>
            </a:r>
          </a:p>
          <a:p>
            <a:pPr>
              <a:defRPr/>
            </a:pPr>
            <a:r>
              <a:rPr lang="nl-BE" sz="1200" b="0" dirty="0">
                <a:solidFill>
                  <a:schemeClr val="tx1"/>
                </a:solidFill>
                <a:latin typeface="+mn-lt"/>
                <a:cs typeface="Helvetica" panose="020B0604020202020204" pitchFamily="34" charset="0"/>
              </a:rPr>
              <a:t>(in % van werkende bevolking)</a:t>
            </a:r>
          </a:p>
        </c:rich>
      </c:tx>
      <c:layout>
        <c:manualLayout>
          <c:xMode val="edge"/>
          <c:yMode val="edge"/>
          <c:x val="0.38943586518973078"/>
          <c:y val="4.208406416080089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7530358864766715"/>
          <c:y val="0.12837551603192207"/>
          <c:w val="0.77419096456541669"/>
          <c:h val="0.62201796811733934"/>
        </c:manualLayout>
      </c:layout>
      <c:lineChart>
        <c:grouping val="standard"/>
        <c:varyColors val="0"/>
        <c:ser>
          <c:idx val="1"/>
          <c:order val="0"/>
          <c:tx>
            <c:v>Vlaanderen naar Brussel</c:v>
          </c:tx>
          <c:spPr>
            <a:ln w="28575" cap="rnd">
              <a:solidFill>
                <a:srgbClr val="0070C0"/>
              </a:solidFill>
              <a:round/>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Blad1!$B$6:$B$23</c:f>
              <c:numCache>
                <c:formatCode>General</c:formatCode>
                <c:ptCount val="18"/>
                <c:pt idx="0">
                  <c:v>9.9697688308674923</c:v>
                </c:pt>
                <c:pt idx="1">
                  <c:v>9.3930422564243585</c:v>
                </c:pt>
                <c:pt idx="2">
                  <c:v>9.37671019006339</c:v>
                </c:pt>
                <c:pt idx="3">
                  <c:v>9.1494216019146712</c:v>
                </c:pt>
                <c:pt idx="4">
                  <c:v>8.9470930614611639</c:v>
                </c:pt>
                <c:pt idx="5">
                  <c:v>8.5685924041499621</c:v>
                </c:pt>
                <c:pt idx="6">
                  <c:v>9.0357549901994556</c:v>
                </c:pt>
                <c:pt idx="7">
                  <c:v>8.7429288941037928</c:v>
                </c:pt>
                <c:pt idx="8">
                  <c:v>8.7438223614079504</c:v>
                </c:pt>
                <c:pt idx="9">
                  <c:v>8.3481820136206544</c:v>
                </c:pt>
                <c:pt idx="10">
                  <c:v>8.6313854240005607</c:v>
                </c:pt>
                <c:pt idx="11">
                  <c:v>8.6901777683059116</c:v>
                </c:pt>
                <c:pt idx="12">
                  <c:v>8.4827742856627832</c:v>
                </c:pt>
                <c:pt idx="13">
                  <c:v>8.3137308524113163</c:v>
                </c:pt>
                <c:pt idx="14">
                  <c:v>8.3104329395958647</c:v>
                </c:pt>
                <c:pt idx="15">
                  <c:v>8.4080275237078546</c:v>
                </c:pt>
                <c:pt idx="16">
                  <c:v>7.8592696480481044</c:v>
                </c:pt>
                <c:pt idx="17">
                  <c:v>7.9438662667879436</c:v>
                </c:pt>
              </c:numCache>
            </c:numRef>
          </c:val>
          <c:smooth val="0"/>
          <c:extLst>
            <c:ext xmlns:c16="http://schemas.microsoft.com/office/drawing/2014/chart" uri="{C3380CC4-5D6E-409C-BE32-E72D297353CC}">
              <c16:uniqueId val="{00000000-6404-4268-A484-6C46877C727C}"/>
            </c:ext>
          </c:extLst>
        </c:ser>
        <c:ser>
          <c:idx val="2"/>
          <c:order val="1"/>
          <c:tx>
            <c:v>Wallonië naar Brussel</c:v>
          </c:tx>
          <c:spPr>
            <a:ln w="28575" cap="rnd" cmpd="sng">
              <a:solidFill>
                <a:schemeClr val="bg1">
                  <a:lumMod val="65000"/>
                </a:schemeClr>
              </a:solidFill>
              <a:prstDash val="solid"/>
              <a:miter lim="800000"/>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Blad1!$C$6:$C$23</c:f>
              <c:numCache>
                <c:formatCode>General</c:formatCode>
                <c:ptCount val="18"/>
                <c:pt idx="0">
                  <c:v>10.332217123638948</c:v>
                </c:pt>
                <c:pt idx="1">
                  <c:v>10.269896143205305</c:v>
                </c:pt>
                <c:pt idx="2">
                  <c:v>10.490086217819545</c:v>
                </c:pt>
                <c:pt idx="3">
                  <c:v>10.364152979942629</c:v>
                </c:pt>
                <c:pt idx="4">
                  <c:v>10.430623637783865</c:v>
                </c:pt>
                <c:pt idx="5">
                  <c:v>10.27679978359166</c:v>
                </c:pt>
                <c:pt idx="6">
                  <c:v>10.224499014643307</c:v>
                </c:pt>
                <c:pt idx="7">
                  <c:v>9.9744224581822891</c:v>
                </c:pt>
                <c:pt idx="8">
                  <c:v>9.4355286793841664</c:v>
                </c:pt>
                <c:pt idx="9">
                  <c:v>9.7563152406785996</c:v>
                </c:pt>
                <c:pt idx="10">
                  <c:v>9.4929909511209036</c:v>
                </c:pt>
                <c:pt idx="11">
                  <c:v>9.9957390666474417</c:v>
                </c:pt>
                <c:pt idx="12">
                  <c:v>9.5088007655270115</c:v>
                </c:pt>
                <c:pt idx="13">
                  <c:v>10.115560031889666</c:v>
                </c:pt>
                <c:pt idx="14">
                  <c:v>10.083649510732021</c:v>
                </c:pt>
                <c:pt idx="15">
                  <c:v>9.7536695900251011</c:v>
                </c:pt>
                <c:pt idx="16">
                  <c:v>9.150083627798665</c:v>
                </c:pt>
                <c:pt idx="17">
                  <c:v>9.3222009888313124</c:v>
                </c:pt>
              </c:numCache>
            </c:numRef>
          </c:val>
          <c:smooth val="0"/>
          <c:extLst>
            <c:ext xmlns:c16="http://schemas.microsoft.com/office/drawing/2014/chart" uri="{C3380CC4-5D6E-409C-BE32-E72D297353CC}">
              <c16:uniqueId val="{00000001-6404-4268-A484-6C46877C727C}"/>
            </c:ext>
          </c:extLst>
        </c:ser>
        <c:ser>
          <c:idx val="3"/>
          <c:order val="2"/>
          <c:tx>
            <c:v>Vlaanderen naar Wallonië</c:v>
          </c:tx>
          <c:spPr>
            <a:ln w="28575" cap="rnd">
              <a:solidFill>
                <a:srgbClr val="FFC000"/>
              </a:solidFill>
              <a:round/>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Blad1!$D$6:$D$23</c:f>
              <c:numCache>
                <c:formatCode>General</c:formatCode>
                <c:ptCount val="18"/>
                <c:pt idx="0">
                  <c:v>0.92245383760767641</c:v>
                </c:pt>
                <c:pt idx="1">
                  <c:v>0.92076687450940187</c:v>
                </c:pt>
                <c:pt idx="2">
                  <c:v>0.82989698967578462</c:v>
                </c:pt>
                <c:pt idx="3">
                  <c:v>1.0503018130522519</c:v>
                </c:pt>
                <c:pt idx="4">
                  <c:v>1.0219729877648518</c:v>
                </c:pt>
                <c:pt idx="5">
                  <c:v>0.76134174652095687</c:v>
                </c:pt>
                <c:pt idx="6">
                  <c:v>0.74746435452354953</c:v>
                </c:pt>
                <c:pt idx="7">
                  <c:v>0.82382311076936787</c:v>
                </c:pt>
                <c:pt idx="8">
                  <c:v>0.89882327739710599</c:v>
                </c:pt>
                <c:pt idx="9">
                  <c:v>0.87286946657513187</c:v>
                </c:pt>
                <c:pt idx="10">
                  <c:v>0.90351748341722127</c:v>
                </c:pt>
                <c:pt idx="11">
                  <c:v>0.96680300732583502</c:v>
                </c:pt>
                <c:pt idx="12">
                  <c:v>1.0079286775919631</c:v>
                </c:pt>
                <c:pt idx="13">
                  <c:v>0.89691752191833596</c:v>
                </c:pt>
                <c:pt idx="14">
                  <c:v>0.95030449518134619</c:v>
                </c:pt>
                <c:pt idx="15">
                  <c:v>0.90497964475439907</c:v>
                </c:pt>
                <c:pt idx="16">
                  <c:v>0.93620221727388508</c:v>
                </c:pt>
                <c:pt idx="17">
                  <c:v>0.89039424176573323</c:v>
                </c:pt>
              </c:numCache>
            </c:numRef>
          </c:val>
          <c:smooth val="0"/>
          <c:extLst>
            <c:ext xmlns:c16="http://schemas.microsoft.com/office/drawing/2014/chart" uri="{C3380CC4-5D6E-409C-BE32-E72D297353CC}">
              <c16:uniqueId val="{00000002-6404-4268-A484-6C46877C727C}"/>
            </c:ext>
          </c:extLst>
        </c:ser>
        <c:ser>
          <c:idx val="4"/>
          <c:order val="3"/>
          <c:tx>
            <c:v>Wallonië naar Vlaanderen</c:v>
          </c:tx>
          <c:spPr>
            <a:ln w="28575" cap="rnd">
              <a:solidFill>
                <a:schemeClr val="tx1"/>
              </a:solidFill>
              <a:prstDash val="solid"/>
              <a:round/>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Blad1!$E$6:$E$23</c:f>
              <c:numCache>
                <c:formatCode>General</c:formatCode>
                <c:ptCount val="18"/>
                <c:pt idx="0">
                  <c:v>2.7595297493604281</c:v>
                </c:pt>
                <c:pt idx="1">
                  <c:v>2.9346072407760873</c:v>
                </c:pt>
                <c:pt idx="2">
                  <c:v>2.9619191025163301</c:v>
                </c:pt>
                <c:pt idx="3">
                  <c:v>3.0953333304323492</c:v>
                </c:pt>
                <c:pt idx="4">
                  <c:v>3.1309035321422449</c:v>
                </c:pt>
                <c:pt idx="5">
                  <c:v>2.787487750700973</c:v>
                </c:pt>
                <c:pt idx="6">
                  <c:v>2.7718680218379701</c:v>
                </c:pt>
                <c:pt idx="7">
                  <c:v>2.8296126060642979</c:v>
                </c:pt>
                <c:pt idx="8">
                  <c:v>3.0778397666754058</c:v>
                </c:pt>
                <c:pt idx="9">
                  <c:v>2.6725964805754852</c:v>
                </c:pt>
                <c:pt idx="10">
                  <c:v>3.2649978094354326</c:v>
                </c:pt>
                <c:pt idx="11">
                  <c:v>3.0518427126859402</c:v>
                </c:pt>
                <c:pt idx="12">
                  <c:v>3.9321254569367761</c:v>
                </c:pt>
                <c:pt idx="13">
                  <c:v>3.7567331711728076</c:v>
                </c:pt>
                <c:pt idx="14">
                  <c:v>3.6889091746963989</c:v>
                </c:pt>
                <c:pt idx="15">
                  <c:v>3.7197255626936419</c:v>
                </c:pt>
                <c:pt idx="16">
                  <c:v>3.0445392467537098</c:v>
                </c:pt>
                <c:pt idx="17">
                  <c:v>3.2073763733196565</c:v>
                </c:pt>
              </c:numCache>
            </c:numRef>
          </c:val>
          <c:smooth val="0"/>
          <c:extLst>
            <c:ext xmlns:c16="http://schemas.microsoft.com/office/drawing/2014/chart" uri="{C3380CC4-5D6E-409C-BE32-E72D297353CC}">
              <c16:uniqueId val="{00000003-6404-4268-A484-6C46877C727C}"/>
            </c:ext>
          </c:extLst>
        </c:ser>
        <c:ser>
          <c:idx val="5"/>
          <c:order val="4"/>
          <c:tx>
            <c:v>Brussel naar Vlaanderen</c:v>
          </c:tx>
          <c:spPr>
            <a:ln w="28575" cap="rnd">
              <a:solidFill>
                <a:schemeClr val="tx1"/>
              </a:solidFill>
              <a:prstDash val="sysDash"/>
              <a:round/>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Blad1!$F$6:$F$23</c:f>
              <c:numCache>
                <c:formatCode>General</c:formatCode>
                <c:ptCount val="18"/>
                <c:pt idx="0">
                  <c:v>11.343915078467855</c:v>
                </c:pt>
                <c:pt idx="1">
                  <c:v>11.772512984411462</c:v>
                </c:pt>
                <c:pt idx="2">
                  <c:v>11.867399464620403</c:v>
                </c:pt>
                <c:pt idx="3">
                  <c:v>12.138740458064662</c:v>
                </c:pt>
                <c:pt idx="4">
                  <c:v>11.286930409081226</c:v>
                </c:pt>
                <c:pt idx="5">
                  <c:v>10.921664349748436</c:v>
                </c:pt>
                <c:pt idx="6">
                  <c:v>11.766364622246202</c:v>
                </c:pt>
                <c:pt idx="7">
                  <c:v>11.619448126486214</c:v>
                </c:pt>
                <c:pt idx="8">
                  <c:v>12.45097512991123</c:v>
                </c:pt>
                <c:pt idx="9">
                  <c:v>13.251947544460025</c:v>
                </c:pt>
                <c:pt idx="10">
                  <c:v>12.508957170748996</c:v>
                </c:pt>
                <c:pt idx="11">
                  <c:v>12.483901690931191</c:v>
                </c:pt>
                <c:pt idx="12">
                  <c:v>13.299848229369854</c:v>
                </c:pt>
                <c:pt idx="13">
                  <c:v>13.078798441242935</c:v>
                </c:pt>
                <c:pt idx="14">
                  <c:v>13.157784440660048</c:v>
                </c:pt>
                <c:pt idx="15">
                  <c:v>13.231748686511297</c:v>
                </c:pt>
                <c:pt idx="16">
                  <c:v>12.959108914033415</c:v>
                </c:pt>
                <c:pt idx="17">
                  <c:v>13.336069434298512</c:v>
                </c:pt>
              </c:numCache>
            </c:numRef>
          </c:val>
          <c:smooth val="0"/>
          <c:extLst>
            <c:ext xmlns:c16="http://schemas.microsoft.com/office/drawing/2014/chart" uri="{C3380CC4-5D6E-409C-BE32-E72D297353CC}">
              <c16:uniqueId val="{00000004-6404-4268-A484-6C46877C727C}"/>
            </c:ext>
          </c:extLst>
        </c:ser>
        <c:ser>
          <c:idx val="6"/>
          <c:order val="5"/>
          <c:tx>
            <c:v>Brussel naar Wallonië</c:v>
          </c:tx>
          <c:spPr>
            <a:ln w="28575" cap="rnd">
              <a:solidFill>
                <a:schemeClr val="bg1">
                  <a:lumMod val="50000"/>
                </a:schemeClr>
              </a:solidFill>
              <a:prstDash val="sysDash"/>
              <a:round/>
            </a:ln>
            <a:effectLst/>
          </c:spPr>
          <c:marker>
            <c:symbol val="none"/>
          </c:marker>
          <c:cat>
            <c:numRef>
              <c:f>Blad1!$A$6:$A$23</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Blad1!$G$6:$G$23</c:f>
              <c:numCache>
                <c:formatCode>General</c:formatCode>
                <c:ptCount val="18"/>
                <c:pt idx="0">
                  <c:v>4.6199832719618943</c:v>
                </c:pt>
                <c:pt idx="1">
                  <c:v>4.3405199806159001</c:v>
                </c:pt>
                <c:pt idx="2">
                  <c:v>4.5848784679890286</c:v>
                </c:pt>
                <c:pt idx="3">
                  <c:v>5.3492817508763597</c:v>
                </c:pt>
                <c:pt idx="4">
                  <c:v>5.4559539039851925</c:v>
                </c:pt>
                <c:pt idx="5">
                  <c:v>4.6346748203419192</c:v>
                </c:pt>
                <c:pt idx="6">
                  <c:v>5.981708702000315</c:v>
                </c:pt>
                <c:pt idx="7">
                  <c:v>5.3913849229323834</c:v>
                </c:pt>
                <c:pt idx="8">
                  <c:v>5.1066470770645047</c:v>
                </c:pt>
                <c:pt idx="9">
                  <c:v>5.9505774087541594</c:v>
                </c:pt>
                <c:pt idx="10">
                  <c:v>5.3434444327115536</c:v>
                </c:pt>
                <c:pt idx="11">
                  <c:v>5.3717470077750731</c:v>
                </c:pt>
                <c:pt idx="12">
                  <c:v>6.1205258058027701</c:v>
                </c:pt>
                <c:pt idx="13">
                  <c:v>6.0742094064880359</c:v>
                </c:pt>
                <c:pt idx="14">
                  <c:v>6.1308940497612348</c:v>
                </c:pt>
                <c:pt idx="15">
                  <c:v>6.0827357425956246</c:v>
                </c:pt>
                <c:pt idx="16">
                  <c:v>6.1074235989344725</c:v>
                </c:pt>
                <c:pt idx="17">
                  <c:v>5.9697983389851315</c:v>
                </c:pt>
              </c:numCache>
            </c:numRef>
          </c:val>
          <c:smooth val="0"/>
          <c:extLst>
            <c:ext xmlns:c16="http://schemas.microsoft.com/office/drawing/2014/chart" uri="{C3380CC4-5D6E-409C-BE32-E72D297353CC}">
              <c16:uniqueId val="{00000005-6404-4268-A484-6C46877C727C}"/>
            </c:ext>
          </c:extLst>
        </c:ser>
        <c:dLbls>
          <c:showLegendKey val="0"/>
          <c:showVal val="0"/>
          <c:showCatName val="0"/>
          <c:showSerName val="0"/>
          <c:showPercent val="0"/>
          <c:showBubbleSize val="0"/>
        </c:dLbls>
        <c:smooth val="0"/>
        <c:axId val="360081768"/>
        <c:axId val="360079808"/>
      </c:lineChart>
      <c:catAx>
        <c:axId val="3600817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60079808"/>
        <c:crosses val="autoZero"/>
        <c:auto val="1"/>
        <c:lblAlgn val="ctr"/>
        <c:lblOffset val="100"/>
        <c:tickLblSkip val="1"/>
        <c:tickMarkSkip val="1"/>
        <c:noMultiLvlLbl val="0"/>
      </c:catAx>
      <c:valAx>
        <c:axId val="360079808"/>
        <c:scaling>
          <c:orientation val="minMax"/>
          <c:max val="13.5"/>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60081768"/>
        <c:crosses val="autoZero"/>
        <c:crossBetween val="between"/>
        <c:majorUnit val="2"/>
      </c:valAx>
      <c:spPr>
        <a:noFill/>
        <a:ln>
          <a:noFill/>
        </a:ln>
        <a:effectLst/>
      </c:spPr>
    </c:plotArea>
    <c:legend>
      <c:legendPos val="b"/>
      <c:layout>
        <c:manualLayout>
          <c:xMode val="edge"/>
          <c:yMode val="edge"/>
          <c:x val="8.9340128444529432E-2"/>
          <c:y val="0.86268810717187427"/>
          <c:w val="0.89681972740001636"/>
          <c:h val="0.119843899602168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dirty="0">
                <a:solidFill>
                  <a:schemeClr val="tx1"/>
                </a:solidFill>
                <a:latin typeface="Calibri" panose="020F0502020204030204" pitchFamily="34" charset="0"/>
                <a:cs typeface="Helvetica" panose="020B0604020202020204" pitchFamily="34" charset="0"/>
              </a:rPr>
              <a:t>Jobcreatie – Regionaal </a:t>
            </a:r>
          </a:p>
          <a:p>
            <a:pPr>
              <a:defRPr/>
            </a:pPr>
            <a:r>
              <a:rPr lang="nl-BE" sz="1400" b="0" dirty="0">
                <a:solidFill>
                  <a:schemeClr val="tx1"/>
                </a:solidFill>
                <a:latin typeface="Calibri" panose="020F0502020204030204" pitchFamily="34" charset="0"/>
                <a:cs typeface="Helvetica" panose="020B0604020202020204" pitchFamily="34" charset="0"/>
              </a:rPr>
              <a:t> Aa</a:t>
            </a:r>
            <a:r>
              <a:rPr lang="nl-BE" sz="1200" b="0" dirty="0">
                <a:solidFill>
                  <a:schemeClr val="tx1"/>
                </a:solidFill>
                <a:latin typeface="Calibri" panose="020F0502020204030204" pitchFamily="34" charset="0"/>
                <a:cs typeface="Helvetica" panose="020B0604020202020204" pitchFamily="34" charset="0"/>
              </a:rPr>
              <a:t>ntal loontrekkenden (VTE, jaarstijging in %)</a:t>
            </a:r>
          </a:p>
        </c:rich>
      </c:tx>
      <c:layout>
        <c:manualLayout>
          <c:xMode val="edge"/>
          <c:yMode val="edge"/>
          <c:x val="0.30451750546849304"/>
          <c:y val="4.122854718120685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6756109704171152"/>
          <c:y val="0.14445180592311924"/>
          <c:w val="0.78715402907063492"/>
          <c:h val="0.65364640880675218"/>
        </c:manualLayout>
      </c:layout>
      <c:lineChart>
        <c:grouping val="standard"/>
        <c:varyColors val="0"/>
        <c:ser>
          <c:idx val="0"/>
          <c:order val="0"/>
          <c:tx>
            <c:strRef>
              <c:f>Blad1!$B$1</c:f>
              <c:strCache>
                <c:ptCount val="1"/>
                <c:pt idx="0">
                  <c:v>Vlaanderen</c:v>
                </c:pt>
              </c:strCache>
            </c:strRef>
          </c:tx>
          <c:spPr>
            <a:ln w="31750" cap="rnd">
              <a:solidFill>
                <a:srgbClr val="FFC000"/>
              </a:solidFill>
              <a:round/>
            </a:ln>
            <a:effectLst/>
          </c:spPr>
          <c:marker>
            <c:symbol val="none"/>
          </c:marker>
          <c:cat>
            <c:strRef>
              <c:f>Blad1!$A$2:$A$21</c:f>
              <c:strCache>
                <c:ptCount val="20"/>
                <c:pt idx="0">
                  <c:v>2012/1</c:v>
                </c:pt>
                <c:pt idx="1">
                  <c:v>2012/2</c:v>
                </c:pt>
                <c:pt idx="2">
                  <c:v>2012/3</c:v>
                </c:pt>
                <c:pt idx="3">
                  <c:v>2012/4</c:v>
                </c:pt>
                <c:pt idx="4">
                  <c:v>2013/1</c:v>
                </c:pt>
                <c:pt idx="5">
                  <c:v>2013/2</c:v>
                </c:pt>
                <c:pt idx="6">
                  <c:v>2013/3</c:v>
                </c:pt>
                <c:pt idx="7">
                  <c:v>2013/4</c:v>
                </c:pt>
                <c:pt idx="8">
                  <c:v>2014/1</c:v>
                </c:pt>
                <c:pt idx="9">
                  <c:v>2014/2</c:v>
                </c:pt>
                <c:pt idx="10">
                  <c:v>2014/3</c:v>
                </c:pt>
                <c:pt idx="11">
                  <c:v>2014/4</c:v>
                </c:pt>
                <c:pt idx="12">
                  <c:v>2015/1</c:v>
                </c:pt>
                <c:pt idx="13">
                  <c:v>2015/2</c:v>
                </c:pt>
                <c:pt idx="14">
                  <c:v>2015/3</c:v>
                </c:pt>
                <c:pt idx="15">
                  <c:v>2015/4</c:v>
                </c:pt>
                <c:pt idx="16">
                  <c:v>2016/1</c:v>
                </c:pt>
                <c:pt idx="17">
                  <c:v>2016/2</c:v>
                </c:pt>
                <c:pt idx="18">
                  <c:v>2016/3</c:v>
                </c:pt>
                <c:pt idx="19">
                  <c:v>2016/4</c:v>
                </c:pt>
              </c:strCache>
            </c:strRef>
          </c:cat>
          <c:val>
            <c:numRef>
              <c:f>Blad1!$B$2:$B$21</c:f>
              <c:numCache>
                <c:formatCode>0.000%</c:formatCode>
                <c:ptCount val="20"/>
                <c:pt idx="0">
                  <c:v>-2.3308362801865989E-4</c:v>
                </c:pt>
                <c:pt idx="1">
                  <c:v>3.4284046984729422E-3</c:v>
                </c:pt>
                <c:pt idx="2">
                  <c:v>2.8374825510986135E-3</c:v>
                </c:pt>
                <c:pt idx="3">
                  <c:v>-6.9212228116526386E-3</c:v>
                </c:pt>
                <c:pt idx="4">
                  <c:v>-7.7031226406296671E-3</c:v>
                </c:pt>
                <c:pt idx="5">
                  <c:v>-3.6218402924009796E-3</c:v>
                </c:pt>
                <c:pt idx="6">
                  <c:v>-5.6155775559593168E-3</c:v>
                </c:pt>
                <c:pt idx="7">
                  <c:v>6.724349705731214E-4</c:v>
                </c:pt>
                <c:pt idx="8">
                  <c:v>9.4994603435012426E-3</c:v>
                </c:pt>
                <c:pt idx="9">
                  <c:v>1.170539946843796E-3</c:v>
                </c:pt>
                <c:pt idx="10">
                  <c:v>3.1539735359920051E-3</c:v>
                </c:pt>
                <c:pt idx="11">
                  <c:v>-1.7723452800438855E-3</c:v>
                </c:pt>
                <c:pt idx="12">
                  <c:v>3.3327057857333031E-3</c:v>
                </c:pt>
                <c:pt idx="13">
                  <c:v>4.0327018918715485E-3</c:v>
                </c:pt>
                <c:pt idx="14">
                  <c:v>3.7934086162589864E-3</c:v>
                </c:pt>
                <c:pt idx="15">
                  <c:v>1.1422583796665275E-2</c:v>
                </c:pt>
                <c:pt idx="16">
                  <c:v>9.1308770074647327E-3</c:v>
                </c:pt>
                <c:pt idx="17">
                  <c:v>1.1516352464544299E-2</c:v>
                </c:pt>
                <c:pt idx="18">
                  <c:v>1.5057035252285411E-2</c:v>
                </c:pt>
                <c:pt idx="19">
                  <c:v>2.0940737123716469E-2</c:v>
                </c:pt>
              </c:numCache>
            </c:numRef>
          </c:val>
          <c:smooth val="0"/>
          <c:extLst>
            <c:ext xmlns:c16="http://schemas.microsoft.com/office/drawing/2014/chart" uri="{C3380CC4-5D6E-409C-BE32-E72D297353CC}">
              <c16:uniqueId val="{00000000-F9D5-4EFC-B28D-158EF6ED3013}"/>
            </c:ext>
          </c:extLst>
        </c:ser>
        <c:ser>
          <c:idx val="1"/>
          <c:order val="1"/>
          <c:tx>
            <c:strRef>
              <c:f>Blad1!$C$1</c:f>
              <c:strCache>
                <c:ptCount val="1"/>
                <c:pt idx="0">
                  <c:v>Wallonië</c:v>
                </c:pt>
              </c:strCache>
            </c:strRef>
          </c:tx>
          <c:spPr>
            <a:ln w="31750" cap="rnd">
              <a:solidFill>
                <a:schemeClr val="tx1"/>
              </a:solidFill>
              <a:round/>
            </a:ln>
            <a:effectLst/>
          </c:spPr>
          <c:marker>
            <c:symbol val="none"/>
          </c:marker>
          <c:cat>
            <c:strRef>
              <c:f>Blad1!$A$2:$A$21</c:f>
              <c:strCache>
                <c:ptCount val="20"/>
                <c:pt idx="0">
                  <c:v>2012/1</c:v>
                </c:pt>
                <c:pt idx="1">
                  <c:v>2012/2</c:v>
                </c:pt>
                <c:pt idx="2">
                  <c:v>2012/3</c:v>
                </c:pt>
                <c:pt idx="3">
                  <c:v>2012/4</c:v>
                </c:pt>
                <c:pt idx="4">
                  <c:v>2013/1</c:v>
                </c:pt>
                <c:pt idx="5">
                  <c:v>2013/2</c:v>
                </c:pt>
                <c:pt idx="6">
                  <c:v>2013/3</c:v>
                </c:pt>
                <c:pt idx="7">
                  <c:v>2013/4</c:v>
                </c:pt>
                <c:pt idx="8">
                  <c:v>2014/1</c:v>
                </c:pt>
                <c:pt idx="9">
                  <c:v>2014/2</c:v>
                </c:pt>
                <c:pt idx="10">
                  <c:v>2014/3</c:v>
                </c:pt>
                <c:pt idx="11">
                  <c:v>2014/4</c:v>
                </c:pt>
                <c:pt idx="12">
                  <c:v>2015/1</c:v>
                </c:pt>
                <c:pt idx="13">
                  <c:v>2015/2</c:v>
                </c:pt>
                <c:pt idx="14">
                  <c:v>2015/3</c:v>
                </c:pt>
                <c:pt idx="15">
                  <c:v>2015/4</c:v>
                </c:pt>
                <c:pt idx="16">
                  <c:v>2016/1</c:v>
                </c:pt>
                <c:pt idx="17">
                  <c:v>2016/2</c:v>
                </c:pt>
                <c:pt idx="18">
                  <c:v>2016/3</c:v>
                </c:pt>
                <c:pt idx="19">
                  <c:v>2016/4</c:v>
                </c:pt>
              </c:strCache>
            </c:strRef>
          </c:cat>
          <c:val>
            <c:numRef>
              <c:f>Blad1!$C$2:$C$21</c:f>
              <c:numCache>
                <c:formatCode>0.000%</c:formatCode>
                <c:ptCount val="20"/>
                <c:pt idx="0">
                  <c:v>-4.8611952701371752E-4</c:v>
                </c:pt>
                <c:pt idx="1">
                  <c:v>1.8939015488999011E-3</c:v>
                </c:pt>
                <c:pt idx="2">
                  <c:v>-2.8003741334476917E-3</c:v>
                </c:pt>
                <c:pt idx="3">
                  <c:v>-1.2064366262748649E-2</c:v>
                </c:pt>
                <c:pt idx="4">
                  <c:v>-1.6461849234039927E-2</c:v>
                </c:pt>
                <c:pt idx="5">
                  <c:v>-1.2639179739618145E-2</c:v>
                </c:pt>
                <c:pt idx="6">
                  <c:v>-1.1774635392409971E-2</c:v>
                </c:pt>
                <c:pt idx="7">
                  <c:v>-4.9441051188429119E-3</c:v>
                </c:pt>
                <c:pt idx="8">
                  <c:v>6.5968009680288375E-3</c:v>
                </c:pt>
                <c:pt idx="9">
                  <c:v>-2.9888220203297955E-3</c:v>
                </c:pt>
                <c:pt idx="10">
                  <c:v>-2.6997755988008576E-3</c:v>
                </c:pt>
                <c:pt idx="11">
                  <c:v>-6.4837517987959004E-3</c:v>
                </c:pt>
                <c:pt idx="12">
                  <c:v>-4.7138486896569631E-4</c:v>
                </c:pt>
                <c:pt idx="13">
                  <c:v>1.14386532764299E-3</c:v>
                </c:pt>
                <c:pt idx="14">
                  <c:v>2.4679846278841122E-3</c:v>
                </c:pt>
                <c:pt idx="15">
                  <c:v>1.1483263845905922E-2</c:v>
                </c:pt>
                <c:pt idx="16">
                  <c:v>6.9225270027775121E-3</c:v>
                </c:pt>
                <c:pt idx="17">
                  <c:v>7.0397852912582604E-3</c:v>
                </c:pt>
                <c:pt idx="18">
                  <c:v>1.0699999353261713E-2</c:v>
                </c:pt>
                <c:pt idx="19">
                  <c:v>1.9309331154225839E-2</c:v>
                </c:pt>
              </c:numCache>
            </c:numRef>
          </c:val>
          <c:smooth val="0"/>
          <c:extLst>
            <c:ext xmlns:c16="http://schemas.microsoft.com/office/drawing/2014/chart" uri="{C3380CC4-5D6E-409C-BE32-E72D297353CC}">
              <c16:uniqueId val="{00000001-F9D5-4EFC-B28D-158EF6ED3013}"/>
            </c:ext>
          </c:extLst>
        </c:ser>
        <c:ser>
          <c:idx val="2"/>
          <c:order val="2"/>
          <c:tx>
            <c:strRef>
              <c:f>Blad1!$D$1</c:f>
              <c:strCache>
                <c:ptCount val="1"/>
                <c:pt idx="0">
                  <c:v>Brussel</c:v>
                </c:pt>
              </c:strCache>
            </c:strRef>
          </c:tx>
          <c:spPr>
            <a:ln w="31750" cap="rnd">
              <a:solidFill>
                <a:schemeClr val="bg1">
                  <a:lumMod val="65000"/>
                </a:schemeClr>
              </a:solidFill>
              <a:round/>
            </a:ln>
            <a:effectLst/>
          </c:spPr>
          <c:marker>
            <c:symbol val="none"/>
          </c:marker>
          <c:cat>
            <c:strRef>
              <c:f>Blad1!$A$2:$A$21</c:f>
              <c:strCache>
                <c:ptCount val="20"/>
                <c:pt idx="0">
                  <c:v>2012/1</c:v>
                </c:pt>
                <c:pt idx="1">
                  <c:v>2012/2</c:v>
                </c:pt>
                <c:pt idx="2">
                  <c:v>2012/3</c:v>
                </c:pt>
                <c:pt idx="3">
                  <c:v>2012/4</c:v>
                </c:pt>
                <c:pt idx="4">
                  <c:v>2013/1</c:v>
                </c:pt>
                <c:pt idx="5">
                  <c:v>2013/2</c:v>
                </c:pt>
                <c:pt idx="6">
                  <c:v>2013/3</c:v>
                </c:pt>
                <c:pt idx="7">
                  <c:v>2013/4</c:v>
                </c:pt>
                <c:pt idx="8">
                  <c:v>2014/1</c:v>
                </c:pt>
                <c:pt idx="9">
                  <c:v>2014/2</c:v>
                </c:pt>
                <c:pt idx="10">
                  <c:v>2014/3</c:v>
                </c:pt>
                <c:pt idx="11">
                  <c:v>2014/4</c:v>
                </c:pt>
                <c:pt idx="12">
                  <c:v>2015/1</c:v>
                </c:pt>
                <c:pt idx="13">
                  <c:v>2015/2</c:v>
                </c:pt>
                <c:pt idx="14">
                  <c:v>2015/3</c:v>
                </c:pt>
                <c:pt idx="15">
                  <c:v>2015/4</c:v>
                </c:pt>
                <c:pt idx="16">
                  <c:v>2016/1</c:v>
                </c:pt>
                <c:pt idx="17">
                  <c:v>2016/2</c:v>
                </c:pt>
                <c:pt idx="18">
                  <c:v>2016/3</c:v>
                </c:pt>
                <c:pt idx="19">
                  <c:v>2016/4</c:v>
                </c:pt>
              </c:strCache>
            </c:strRef>
          </c:cat>
          <c:val>
            <c:numRef>
              <c:f>Blad1!$D$2:$D$21</c:f>
              <c:numCache>
                <c:formatCode>0,000%</c:formatCode>
                <c:ptCount val="20"/>
                <c:pt idx="0">
                  <c:v>1.1220773077700086E-2</c:v>
                </c:pt>
                <c:pt idx="1">
                  <c:v>8.7419993741006952E-3</c:v>
                </c:pt>
                <c:pt idx="2">
                  <c:v>4.6617562004438451E-3</c:v>
                </c:pt>
                <c:pt idx="3">
                  <c:v>-3.0028925200444867E-3</c:v>
                </c:pt>
                <c:pt idx="4">
                  <c:v>-4.3681103423466316E-3</c:v>
                </c:pt>
                <c:pt idx="5">
                  <c:v>-6.3322156210190439E-3</c:v>
                </c:pt>
                <c:pt idx="6">
                  <c:v>-9.5669994392620916E-3</c:v>
                </c:pt>
                <c:pt idx="7">
                  <c:v>-5.9349766832992312E-3</c:v>
                </c:pt>
                <c:pt idx="8">
                  <c:v>9.3604020184878678E-4</c:v>
                </c:pt>
                <c:pt idx="9">
                  <c:v>3.5679826071615128E-3</c:v>
                </c:pt>
                <c:pt idx="10">
                  <c:v>6.9777239599813079E-3</c:v>
                </c:pt>
                <c:pt idx="11">
                  <c:v>5.5492246168260539E-3</c:v>
                </c:pt>
                <c:pt idx="12">
                  <c:v>1.0486948842907129E-2</c:v>
                </c:pt>
                <c:pt idx="13">
                  <c:v>1.0926334263184012E-2</c:v>
                </c:pt>
                <c:pt idx="14">
                  <c:v>1.3723762387457539E-2</c:v>
                </c:pt>
                <c:pt idx="15">
                  <c:v>1.63110780910658E-2</c:v>
                </c:pt>
                <c:pt idx="16">
                  <c:v>1.3249654144912082E-2</c:v>
                </c:pt>
                <c:pt idx="17">
                  <c:v>1.1984085890491825E-2</c:v>
                </c:pt>
                <c:pt idx="18">
                  <c:v>1.7767803075345201E-2</c:v>
                </c:pt>
                <c:pt idx="19">
                  <c:v>2.8837067712423448E-2</c:v>
                </c:pt>
              </c:numCache>
            </c:numRef>
          </c:val>
          <c:smooth val="0"/>
          <c:extLst>
            <c:ext xmlns:c16="http://schemas.microsoft.com/office/drawing/2014/chart" uri="{C3380CC4-5D6E-409C-BE32-E72D297353CC}">
              <c16:uniqueId val="{00000002-F9D5-4EFC-B28D-158EF6ED3013}"/>
            </c:ext>
          </c:extLst>
        </c:ser>
        <c:dLbls>
          <c:showLegendKey val="0"/>
          <c:showVal val="0"/>
          <c:showCatName val="0"/>
          <c:showSerName val="0"/>
          <c:showPercent val="0"/>
          <c:showBubbleSize val="0"/>
        </c:dLbls>
        <c:smooth val="0"/>
        <c:axId val="676182016"/>
        <c:axId val="676184760"/>
      </c:lineChart>
      <c:catAx>
        <c:axId val="67618201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84760"/>
        <c:crosses val="autoZero"/>
        <c:auto val="1"/>
        <c:lblAlgn val="ctr"/>
        <c:lblOffset val="100"/>
        <c:tickLblSkip val="1"/>
        <c:noMultiLvlLbl val="0"/>
      </c:catAx>
      <c:valAx>
        <c:axId val="676184760"/>
        <c:scaling>
          <c:orientation val="minMax"/>
          <c:max val="3.0000000000000006E-2"/>
          <c:min val="-2.0000000000000004E-2"/>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82016"/>
        <c:crosses val="autoZero"/>
        <c:crossBetween val="between"/>
        <c:majorUnit val="1.0000000000000002E-2"/>
      </c:valAx>
      <c:spPr>
        <a:noFill/>
        <a:ln>
          <a:noFill/>
        </a:ln>
        <a:effectLst/>
      </c:spPr>
    </c:plotArea>
    <c:legend>
      <c:legendPos val="b"/>
      <c:layout>
        <c:manualLayout>
          <c:xMode val="edge"/>
          <c:yMode val="edge"/>
          <c:x val="0.66218835529638731"/>
          <c:y val="0.57784905608493986"/>
          <c:w val="0.28663664454590343"/>
          <c:h val="0.19049547146734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400" b="1" dirty="0">
                <a:solidFill>
                  <a:schemeClr val="tx1"/>
                </a:solidFill>
                <a:latin typeface="Calibri" panose="020F0502020204030204" pitchFamily="34" charset="0"/>
                <a:cs typeface="Helvetica" panose="020B0604020202020204" pitchFamily="34" charset="0"/>
              </a:rPr>
              <a:t>Werkloosheidsgraad 15-24-jarigen </a:t>
            </a:r>
          </a:p>
          <a:p>
            <a:pPr>
              <a:defRPr/>
            </a:pPr>
            <a:r>
              <a:rPr lang="nl-BE" sz="1400" b="0" dirty="0">
                <a:solidFill>
                  <a:schemeClr val="tx1"/>
                </a:solidFill>
                <a:latin typeface="Calibri" panose="020F0502020204030204" pitchFamily="34" charset="0"/>
                <a:cs typeface="Helvetica" panose="020B0604020202020204" pitchFamily="34" charset="0"/>
              </a:rPr>
              <a:t> </a:t>
            </a:r>
            <a:r>
              <a:rPr lang="nl-BE" sz="1200" b="0" dirty="0">
                <a:solidFill>
                  <a:schemeClr val="tx1"/>
                </a:solidFill>
                <a:latin typeface="Calibri" panose="020F0502020204030204" pitchFamily="34" charset="0"/>
                <a:cs typeface="Helvetica" panose="020B0604020202020204" pitchFamily="34" charset="0"/>
              </a:rPr>
              <a:t>(in %, bron: FOD Economie, EAK)</a:t>
            </a:r>
          </a:p>
        </c:rich>
      </c:tx>
      <c:layout>
        <c:manualLayout>
          <c:xMode val="edge"/>
          <c:yMode val="edge"/>
          <c:x val="0.37731471359428154"/>
          <c:y val="7.2681942093039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23260273669492432"/>
          <c:y val="0.14490296501784816"/>
          <c:w val="0.7673972889962617"/>
          <c:h val="0.32170956738463208"/>
        </c:manualLayout>
      </c:layout>
      <c:barChart>
        <c:barDir val="col"/>
        <c:grouping val="clustered"/>
        <c:varyColors val="0"/>
        <c:ser>
          <c:idx val="0"/>
          <c:order val="0"/>
          <c:tx>
            <c:strRef>
              <c:f>Blad1!$B$1</c:f>
              <c:strCache>
                <c:ptCount val="1"/>
                <c:pt idx="0">
                  <c:v>2016</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Blad1!$B$2:$B$4</c:f>
              <c:numCache>
                <c:formatCode>General</c:formatCode>
                <c:ptCount val="3"/>
                <c:pt idx="0">
                  <c:v>14.1</c:v>
                </c:pt>
                <c:pt idx="1">
                  <c:v>27.9</c:v>
                </c:pt>
                <c:pt idx="2">
                  <c:v>35.9</c:v>
                </c:pt>
              </c:numCache>
            </c:numRef>
          </c:val>
          <c:extLst>
            <c:ext xmlns:c16="http://schemas.microsoft.com/office/drawing/2014/chart" uri="{C3380CC4-5D6E-409C-BE32-E72D297353CC}">
              <c16:uniqueId val="{00000000-F441-49D9-BC1C-DFF419DB8D25}"/>
            </c:ext>
          </c:extLst>
        </c:ser>
        <c:ser>
          <c:idx val="1"/>
          <c:order val="1"/>
          <c:tx>
            <c:strRef>
              <c:f>Blad1!$C$1</c:f>
              <c:strCache>
                <c:ptCount val="1"/>
                <c:pt idx="0">
                  <c:v>2014</c:v>
                </c:pt>
              </c:strCache>
            </c:strRef>
          </c:tx>
          <c:spPr>
            <a:solidFill>
              <a:srgbClr val="08080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Blad1!$C$2:$C$4</c:f>
              <c:numCache>
                <c:formatCode>General</c:formatCode>
                <c:ptCount val="3"/>
                <c:pt idx="0">
                  <c:v>16.100000000000001</c:v>
                </c:pt>
                <c:pt idx="1">
                  <c:v>32.1</c:v>
                </c:pt>
                <c:pt idx="2">
                  <c:v>39.5</c:v>
                </c:pt>
              </c:numCache>
            </c:numRef>
          </c:val>
          <c:extLst>
            <c:ext xmlns:c16="http://schemas.microsoft.com/office/drawing/2014/chart" uri="{C3380CC4-5D6E-409C-BE32-E72D297353CC}">
              <c16:uniqueId val="{00000001-F441-49D9-BC1C-DFF419DB8D25}"/>
            </c:ext>
          </c:extLst>
        </c:ser>
        <c:dLbls>
          <c:showLegendKey val="0"/>
          <c:showVal val="0"/>
          <c:showCatName val="0"/>
          <c:showSerName val="0"/>
          <c:showPercent val="0"/>
          <c:showBubbleSize val="0"/>
        </c:dLbls>
        <c:gapWidth val="182"/>
        <c:overlap val="-25"/>
        <c:axId val="359678720"/>
        <c:axId val="359679112"/>
      </c:barChart>
      <c:catAx>
        <c:axId val="359678720"/>
        <c:scaling>
          <c:orientation val="maxMin"/>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359679112"/>
        <c:crosses val="autoZero"/>
        <c:auto val="1"/>
        <c:lblAlgn val="ctr"/>
        <c:lblOffset val="100"/>
        <c:noMultiLvlLbl val="0"/>
      </c:catAx>
      <c:valAx>
        <c:axId val="359679112"/>
        <c:scaling>
          <c:orientation val="minMax"/>
          <c:max val="40"/>
        </c:scaling>
        <c:delete val="0"/>
        <c:axPos val="l"/>
        <c:numFmt formatCode="#,##0" sourceLinked="0"/>
        <c:majorTickMark val="out"/>
        <c:minorTickMark val="none"/>
        <c:tickLblPos val="high"/>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mn-cs"/>
              </a:defRPr>
            </a:pPr>
            <a:endParaRPr lang="nl-NL"/>
          </a:p>
        </c:txPr>
        <c:crossAx val="359678720"/>
        <c:crosses val="max"/>
        <c:crossBetween val="between"/>
      </c:valAx>
      <c:spPr>
        <a:noFill/>
        <a:ln>
          <a:noFill/>
        </a:ln>
        <a:effectLst/>
      </c:spPr>
    </c:plotArea>
    <c:legend>
      <c:legendPos val="b"/>
      <c:layout>
        <c:manualLayout>
          <c:xMode val="edge"/>
          <c:yMode val="edge"/>
          <c:x val="0.78454098746713208"/>
          <c:y val="0.13094875997753075"/>
          <c:w val="0.13625663306691307"/>
          <c:h val="9.63430597080429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366681753068777E-2"/>
          <c:y val="9.8291884866177889E-2"/>
          <c:w val="0.88746284596652392"/>
          <c:h val="0.67291698515954168"/>
        </c:manualLayout>
      </c:layout>
      <c:lineChart>
        <c:grouping val="standard"/>
        <c:varyColors val="0"/>
        <c:ser>
          <c:idx val="3"/>
          <c:order val="0"/>
          <c:tx>
            <c:strRef>
              <c:f>Sheet1!$E$1</c:f>
              <c:strCache>
                <c:ptCount val="1"/>
                <c:pt idx="0">
                  <c:v>Jaar</c:v>
                </c:pt>
              </c:strCache>
            </c:strRef>
          </c:tx>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val>
          <c:smooth val="0"/>
          <c:extLst>
            <c:ext xmlns:c16="http://schemas.microsoft.com/office/drawing/2014/chart" uri="{C3380CC4-5D6E-409C-BE32-E72D297353CC}">
              <c16:uniqueId val="{00000000-D5AC-43AF-BEF0-BE93FAC2AD78}"/>
            </c:ext>
          </c:extLst>
        </c:ser>
        <c:ser>
          <c:idx val="5"/>
          <c:order val="1"/>
          <c:tx>
            <c:strRef>
              <c:f>Sheet1!$F$1</c:f>
              <c:strCache>
                <c:ptCount val="1"/>
                <c:pt idx="0">
                  <c:v>België</c:v>
                </c:pt>
              </c:strCache>
            </c:strRef>
          </c:tx>
          <c:spPr>
            <a:ln w="31750">
              <a:solidFill>
                <a:srgbClr val="0000CC"/>
              </a:solidFill>
            </a:ln>
          </c:spPr>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Sheet1!$F$2:$F$37</c:f>
              <c:numCache>
                <c:formatCode>General</c:formatCode>
                <c:ptCount val="36"/>
                <c:pt idx="0">
                  <c:v>0.2059501</c:v>
                </c:pt>
                <c:pt idx="1">
                  <c:v>0.16905249999999999</c:v>
                </c:pt>
                <c:pt idx="2">
                  <c:v>0.16712479999999999</c:v>
                </c:pt>
                <c:pt idx="3">
                  <c:v>0.16519710000000001</c:v>
                </c:pt>
                <c:pt idx="4">
                  <c:v>0.16326940000000001</c:v>
                </c:pt>
                <c:pt idx="5">
                  <c:v>0.1613417</c:v>
                </c:pt>
                <c:pt idx="6">
                  <c:v>0.1546052</c:v>
                </c:pt>
                <c:pt idx="7">
                  <c:v>0.14786869999999999</c:v>
                </c:pt>
                <c:pt idx="8">
                  <c:v>0.15754119999999999</c:v>
                </c:pt>
                <c:pt idx="9">
                  <c:v>0.16721369999999999</c:v>
                </c:pt>
                <c:pt idx="10">
                  <c:v>0.17688619999999999</c:v>
                </c:pt>
                <c:pt idx="11">
                  <c:v>0.18655869999999999</c:v>
                </c:pt>
                <c:pt idx="12">
                  <c:v>0.19133130000000001</c:v>
                </c:pt>
                <c:pt idx="13">
                  <c:v>0.19610379999999999</c:v>
                </c:pt>
                <c:pt idx="14">
                  <c:v>0.20087630000000001</c:v>
                </c:pt>
                <c:pt idx="15">
                  <c:v>0.20564879999999999</c:v>
                </c:pt>
                <c:pt idx="16">
                  <c:v>0.2104876</c:v>
                </c:pt>
                <c:pt idx="17">
                  <c:v>0.2153263</c:v>
                </c:pt>
                <c:pt idx="18">
                  <c:v>0.220165</c:v>
                </c:pt>
                <c:pt idx="19">
                  <c:v>0.2250038</c:v>
                </c:pt>
                <c:pt idx="20">
                  <c:v>0.21369560000000001</c:v>
                </c:pt>
                <c:pt idx="21">
                  <c:v>0.2023874</c:v>
                </c:pt>
                <c:pt idx="22">
                  <c:v>0.19107930000000001</c:v>
                </c:pt>
                <c:pt idx="23">
                  <c:v>0.17977109999999999</c:v>
                </c:pt>
                <c:pt idx="24">
                  <c:v>0.191575</c:v>
                </c:pt>
                <c:pt idx="25">
                  <c:v>0.2033789</c:v>
                </c:pt>
                <c:pt idx="26">
                  <c:v>0.21518280000000001</c:v>
                </c:pt>
                <c:pt idx="27">
                  <c:v>0.22698670000000001</c:v>
                </c:pt>
                <c:pt idx="28">
                  <c:v>0.23379520000000001</c:v>
                </c:pt>
                <c:pt idx="29">
                  <c:v>0.2406037</c:v>
                </c:pt>
                <c:pt idx="30">
                  <c:v>0.2474121</c:v>
                </c:pt>
                <c:pt idx="31">
                  <c:v>0.24720790000000001</c:v>
                </c:pt>
                <c:pt idx="32">
                  <c:v>0.24700359999999999</c:v>
                </c:pt>
                <c:pt idx="33">
                  <c:v>0.2467994</c:v>
                </c:pt>
                <c:pt idx="34">
                  <c:v>0.24659510000000001</c:v>
                </c:pt>
              </c:numCache>
            </c:numRef>
          </c:val>
          <c:smooth val="0"/>
          <c:extLst>
            <c:ext xmlns:c16="http://schemas.microsoft.com/office/drawing/2014/chart" uri="{C3380CC4-5D6E-409C-BE32-E72D297353CC}">
              <c16:uniqueId val="{00000001-D5AC-43AF-BEF0-BE93FAC2AD78}"/>
            </c:ext>
          </c:extLst>
        </c:ser>
        <c:ser>
          <c:idx val="6"/>
          <c:order val="2"/>
          <c:tx>
            <c:strRef>
              <c:f>Sheet1!$G$1</c:f>
              <c:strCache>
                <c:ptCount val="1"/>
                <c:pt idx="0">
                  <c:v>VK</c:v>
                </c:pt>
              </c:strCache>
            </c:strRef>
          </c:tx>
          <c:spPr>
            <a:ln w="31750">
              <a:solidFill>
                <a:srgbClr val="00B0F0"/>
              </a:solidFill>
            </a:ln>
          </c:spPr>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Sheet1!$G$2:$G$37</c:f>
              <c:numCache>
                <c:formatCode>General</c:formatCode>
                <c:ptCount val="36"/>
                <c:pt idx="0">
                  <c:v>0.126305</c:v>
                </c:pt>
                <c:pt idx="1">
                  <c:v>0.12648200000000001</c:v>
                </c:pt>
                <c:pt idx="2">
                  <c:v>0.12665889999999999</c:v>
                </c:pt>
                <c:pt idx="3">
                  <c:v>0.1268359</c:v>
                </c:pt>
                <c:pt idx="4">
                  <c:v>0.1342255</c:v>
                </c:pt>
                <c:pt idx="5">
                  <c:v>0.1416152</c:v>
                </c:pt>
                <c:pt idx="6">
                  <c:v>0.14900479999999999</c:v>
                </c:pt>
                <c:pt idx="7">
                  <c:v>0.15639449999999999</c:v>
                </c:pt>
                <c:pt idx="8">
                  <c:v>0.15854969999999999</c:v>
                </c:pt>
                <c:pt idx="9">
                  <c:v>0.16070499999999999</c:v>
                </c:pt>
                <c:pt idx="10">
                  <c:v>0.16286030000000001</c:v>
                </c:pt>
                <c:pt idx="11">
                  <c:v>0.16501550000000001</c:v>
                </c:pt>
                <c:pt idx="12">
                  <c:v>0.16717080000000001</c:v>
                </c:pt>
                <c:pt idx="13">
                  <c:v>0.16619030000000001</c:v>
                </c:pt>
                <c:pt idx="14">
                  <c:v>0.16520969999999999</c:v>
                </c:pt>
                <c:pt idx="15">
                  <c:v>0.16422919999999999</c:v>
                </c:pt>
                <c:pt idx="16">
                  <c:v>0.1632487</c:v>
                </c:pt>
                <c:pt idx="17">
                  <c:v>0.1622682</c:v>
                </c:pt>
                <c:pt idx="18">
                  <c:v>0.1615143</c:v>
                </c:pt>
                <c:pt idx="19">
                  <c:v>0.1607604</c:v>
                </c:pt>
                <c:pt idx="20">
                  <c:v>0.1600065</c:v>
                </c:pt>
                <c:pt idx="21">
                  <c:v>0.15925259999999999</c:v>
                </c:pt>
                <c:pt idx="22">
                  <c:v>0.159743</c:v>
                </c:pt>
                <c:pt idx="23">
                  <c:v>0.1602335</c:v>
                </c:pt>
                <c:pt idx="24">
                  <c:v>0.1607239</c:v>
                </c:pt>
                <c:pt idx="25">
                  <c:v>0.1612143</c:v>
                </c:pt>
                <c:pt idx="26">
                  <c:v>0.1638289</c:v>
                </c:pt>
                <c:pt idx="27">
                  <c:v>0.1664436</c:v>
                </c:pt>
                <c:pt idx="28">
                  <c:v>0.16905829999999999</c:v>
                </c:pt>
                <c:pt idx="29">
                  <c:v>0.17167299999999999</c:v>
                </c:pt>
                <c:pt idx="30">
                  <c:v>0.17428769999999999</c:v>
                </c:pt>
                <c:pt idx="31">
                  <c:v>0.18185419999999999</c:v>
                </c:pt>
                <c:pt idx="32">
                  <c:v>0.1894207</c:v>
                </c:pt>
                <c:pt idx="33">
                  <c:v>0.1969872</c:v>
                </c:pt>
                <c:pt idx="34">
                  <c:v>0.2045537</c:v>
                </c:pt>
                <c:pt idx="35">
                  <c:v>0.21212020000000001</c:v>
                </c:pt>
              </c:numCache>
            </c:numRef>
          </c:val>
          <c:smooth val="0"/>
          <c:extLst>
            <c:ext xmlns:c16="http://schemas.microsoft.com/office/drawing/2014/chart" uri="{C3380CC4-5D6E-409C-BE32-E72D297353CC}">
              <c16:uniqueId val="{00000002-D5AC-43AF-BEF0-BE93FAC2AD78}"/>
            </c:ext>
          </c:extLst>
        </c:ser>
        <c:ser>
          <c:idx val="0"/>
          <c:order val="3"/>
          <c:tx>
            <c:strRef>
              <c:f>Sheet1!$H$1</c:f>
              <c:strCache>
                <c:ptCount val="1"/>
                <c:pt idx="0">
                  <c:v>Nederland</c:v>
                </c:pt>
              </c:strCache>
            </c:strRef>
          </c:tx>
          <c:spPr>
            <a:ln w="31750">
              <a:solidFill>
                <a:srgbClr val="0000CC"/>
              </a:solidFill>
              <a:prstDash val="sysDot"/>
            </a:ln>
          </c:spPr>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Sheet1!$H$2:$H$37</c:f>
              <c:numCache>
                <c:formatCode>General</c:formatCode>
                <c:ptCount val="36"/>
                <c:pt idx="0">
                  <c:v>0.1156769</c:v>
                </c:pt>
                <c:pt idx="1">
                  <c:v>0.1188488</c:v>
                </c:pt>
                <c:pt idx="2">
                  <c:v>0.1099031</c:v>
                </c:pt>
                <c:pt idx="3">
                  <c:v>0.1100346</c:v>
                </c:pt>
                <c:pt idx="4">
                  <c:v>0.1101661</c:v>
                </c:pt>
                <c:pt idx="5">
                  <c:v>0.11029750000000001</c:v>
                </c:pt>
                <c:pt idx="6">
                  <c:v>0.10827489999999999</c:v>
                </c:pt>
                <c:pt idx="7">
                  <c:v>0.1059615</c:v>
                </c:pt>
                <c:pt idx="8">
                  <c:v>0.1036482</c:v>
                </c:pt>
                <c:pt idx="9">
                  <c:v>0.1013348</c:v>
                </c:pt>
                <c:pt idx="10">
                  <c:v>0.1061038</c:v>
                </c:pt>
                <c:pt idx="11">
                  <c:v>0.1108727</c:v>
                </c:pt>
                <c:pt idx="12">
                  <c:v>0.1156417</c:v>
                </c:pt>
                <c:pt idx="13">
                  <c:v>0.12041060000000001</c:v>
                </c:pt>
                <c:pt idx="14">
                  <c:v>0.1251796</c:v>
                </c:pt>
                <c:pt idx="15">
                  <c:v>0.1231968</c:v>
                </c:pt>
                <c:pt idx="16">
                  <c:v>0.121214</c:v>
                </c:pt>
                <c:pt idx="17">
                  <c:v>0.1192312</c:v>
                </c:pt>
                <c:pt idx="18">
                  <c:v>0.1172484</c:v>
                </c:pt>
                <c:pt idx="19">
                  <c:v>0.11755359999999999</c:v>
                </c:pt>
                <c:pt idx="20">
                  <c:v>0.1178588</c:v>
                </c:pt>
                <c:pt idx="21">
                  <c:v>0.1181639</c:v>
                </c:pt>
                <c:pt idx="22">
                  <c:v>0.11846909999999999</c:v>
                </c:pt>
                <c:pt idx="23">
                  <c:v>0.1179187</c:v>
                </c:pt>
                <c:pt idx="24">
                  <c:v>0.118076</c:v>
                </c:pt>
                <c:pt idx="25">
                  <c:v>0.1182333</c:v>
                </c:pt>
                <c:pt idx="26">
                  <c:v>0.1183905</c:v>
                </c:pt>
                <c:pt idx="27">
                  <c:v>0.1201436</c:v>
                </c:pt>
                <c:pt idx="28">
                  <c:v>0.12189659999999999</c:v>
                </c:pt>
                <c:pt idx="29">
                  <c:v>0.1236496</c:v>
                </c:pt>
                <c:pt idx="30">
                  <c:v>0.12540270000000001</c:v>
                </c:pt>
                <c:pt idx="31">
                  <c:v>0.123708</c:v>
                </c:pt>
                <c:pt idx="32">
                  <c:v>0.12201330000000001</c:v>
                </c:pt>
              </c:numCache>
            </c:numRef>
          </c:val>
          <c:smooth val="0"/>
          <c:extLst>
            <c:ext xmlns:c16="http://schemas.microsoft.com/office/drawing/2014/chart" uri="{C3380CC4-5D6E-409C-BE32-E72D297353CC}">
              <c16:uniqueId val="{00000003-D5AC-43AF-BEF0-BE93FAC2AD78}"/>
            </c:ext>
          </c:extLst>
        </c:ser>
        <c:ser>
          <c:idx val="1"/>
          <c:order val="4"/>
          <c:tx>
            <c:strRef>
              <c:f>Sheet1!$I$1</c:f>
              <c:strCache>
                <c:ptCount val="1"/>
                <c:pt idx="0">
                  <c:v>Frankrijk</c:v>
                </c:pt>
              </c:strCache>
            </c:strRef>
          </c:tx>
          <c:spPr>
            <a:ln w="31750">
              <a:solidFill>
                <a:srgbClr val="080808"/>
              </a:solidFill>
              <a:prstDash val="sysDot"/>
            </a:ln>
          </c:spPr>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Sheet1!$I$2:$I$37</c:f>
              <c:numCache>
                <c:formatCode>General</c:formatCode>
                <c:ptCount val="36"/>
                <c:pt idx="0">
                  <c:v>0.1619845</c:v>
                </c:pt>
                <c:pt idx="1">
                  <c:v>0.16359989999999999</c:v>
                </c:pt>
                <c:pt idx="2">
                  <c:v>0.15825819999999999</c:v>
                </c:pt>
                <c:pt idx="3">
                  <c:v>0.15291640000000001</c:v>
                </c:pt>
                <c:pt idx="4">
                  <c:v>0.1475746</c:v>
                </c:pt>
                <c:pt idx="5">
                  <c:v>0.14223279999999999</c:v>
                </c:pt>
                <c:pt idx="6">
                  <c:v>0.13689100000000001</c:v>
                </c:pt>
                <c:pt idx="7">
                  <c:v>0.15225549999999999</c:v>
                </c:pt>
                <c:pt idx="8">
                  <c:v>0.16761989999999999</c:v>
                </c:pt>
                <c:pt idx="9">
                  <c:v>0.17098640000000001</c:v>
                </c:pt>
                <c:pt idx="10">
                  <c:v>0.17435290000000001</c:v>
                </c:pt>
                <c:pt idx="11">
                  <c:v>0.1777194</c:v>
                </c:pt>
                <c:pt idx="12">
                  <c:v>0.18108589999999999</c:v>
                </c:pt>
                <c:pt idx="13">
                  <c:v>0.18445239999999999</c:v>
                </c:pt>
                <c:pt idx="14">
                  <c:v>0.1819363</c:v>
                </c:pt>
                <c:pt idx="15">
                  <c:v>0.1794203</c:v>
                </c:pt>
                <c:pt idx="16">
                  <c:v>0.17690420000000001</c:v>
                </c:pt>
                <c:pt idx="17">
                  <c:v>0.17438819999999999</c:v>
                </c:pt>
                <c:pt idx="18">
                  <c:v>0.17399619999999999</c:v>
                </c:pt>
                <c:pt idx="19">
                  <c:v>0.17360429999999999</c:v>
                </c:pt>
                <c:pt idx="20">
                  <c:v>0.17321239999999999</c:v>
                </c:pt>
                <c:pt idx="21">
                  <c:v>0.17282049999999999</c:v>
                </c:pt>
                <c:pt idx="22">
                  <c:v>0.17242859999999999</c:v>
                </c:pt>
                <c:pt idx="23">
                  <c:v>0.16728029999999999</c:v>
                </c:pt>
                <c:pt idx="24">
                  <c:v>0.1621319</c:v>
                </c:pt>
                <c:pt idx="25">
                  <c:v>0.1569836</c:v>
                </c:pt>
                <c:pt idx="26">
                  <c:v>0.15183530000000001</c:v>
                </c:pt>
                <c:pt idx="27">
                  <c:v>0.14668690000000001</c:v>
                </c:pt>
                <c:pt idx="28">
                  <c:v>0.1528352</c:v>
                </c:pt>
                <c:pt idx="29">
                  <c:v>0.1589835</c:v>
                </c:pt>
                <c:pt idx="30">
                  <c:v>0.1651318</c:v>
                </c:pt>
                <c:pt idx="31">
                  <c:v>0.17128009999999999</c:v>
                </c:pt>
                <c:pt idx="32">
                  <c:v>0.17742839999999999</c:v>
                </c:pt>
              </c:numCache>
            </c:numRef>
          </c:val>
          <c:smooth val="0"/>
          <c:extLst>
            <c:ext xmlns:c16="http://schemas.microsoft.com/office/drawing/2014/chart" uri="{C3380CC4-5D6E-409C-BE32-E72D297353CC}">
              <c16:uniqueId val="{00000004-D5AC-43AF-BEF0-BE93FAC2AD78}"/>
            </c:ext>
          </c:extLst>
        </c:ser>
        <c:ser>
          <c:idx val="2"/>
          <c:order val="5"/>
          <c:tx>
            <c:strRef>
              <c:f>Sheet1!$J$1</c:f>
              <c:strCache>
                <c:ptCount val="1"/>
                <c:pt idx="0">
                  <c:v>Duitsland</c:v>
                </c:pt>
              </c:strCache>
            </c:strRef>
          </c:tx>
          <c:spPr>
            <a:ln w="31750">
              <a:solidFill>
                <a:schemeClr val="bg1">
                  <a:lumMod val="50000"/>
                </a:schemeClr>
              </a:solidFill>
            </a:ln>
          </c:spPr>
          <c:marker>
            <c:symbol val="none"/>
          </c:marker>
          <c:cat>
            <c:numRef>
              <c:f>Sheet1!$E$2:$E$37</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Sheet1!$J$2:$J$37</c:f>
              <c:numCache>
                <c:formatCode>General</c:formatCode>
                <c:ptCount val="36"/>
                <c:pt idx="0">
                  <c:v>0.121655</c:v>
                </c:pt>
                <c:pt idx="1">
                  <c:v>0.12071519999999999</c:v>
                </c:pt>
                <c:pt idx="2">
                  <c:v>0.1197753</c:v>
                </c:pt>
                <c:pt idx="3">
                  <c:v>0.11883539999999999</c:v>
                </c:pt>
                <c:pt idx="4">
                  <c:v>0.11900479999999999</c:v>
                </c:pt>
                <c:pt idx="5">
                  <c:v>0.1191743</c:v>
                </c:pt>
                <c:pt idx="6">
                  <c:v>0.1193437</c:v>
                </c:pt>
                <c:pt idx="7">
                  <c:v>0.1195131</c:v>
                </c:pt>
                <c:pt idx="8">
                  <c:v>0.12863269999999999</c:v>
                </c:pt>
                <c:pt idx="9">
                  <c:v>0.13775229999999999</c:v>
                </c:pt>
                <c:pt idx="10">
                  <c:v>0.1468719</c:v>
                </c:pt>
                <c:pt idx="11">
                  <c:v>0.14664659999999999</c:v>
                </c:pt>
                <c:pt idx="12">
                  <c:v>0.1464212</c:v>
                </c:pt>
                <c:pt idx="13">
                  <c:v>0.14619589999999999</c:v>
                </c:pt>
                <c:pt idx="14">
                  <c:v>0.1459705</c:v>
                </c:pt>
                <c:pt idx="15">
                  <c:v>0.1506574</c:v>
                </c:pt>
                <c:pt idx="16">
                  <c:v>0.15534439999999999</c:v>
                </c:pt>
                <c:pt idx="17">
                  <c:v>0.16003129999999999</c:v>
                </c:pt>
                <c:pt idx="18">
                  <c:v>0.16471820000000001</c:v>
                </c:pt>
                <c:pt idx="19">
                  <c:v>0.16386229999999999</c:v>
                </c:pt>
                <c:pt idx="20">
                  <c:v>0.1630065</c:v>
                </c:pt>
                <c:pt idx="21">
                  <c:v>0.16215070000000001</c:v>
                </c:pt>
                <c:pt idx="22">
                  <c:v>0.16129479999999999</c:v>
                </c:pt>
                <c:pt idx="23">
                  <c:v>0.16414790000000001</c:v>
                </c:pt>
                <c:pt idx="24">
                  <c:v>0.16700100000000001</c:v>
                </c:pt>
                <c:pt idx="25">
                  <c:v>0.16985410000000001</c:v>
                </c:pt>
                <c:pt idx="26">
                  <c:v>0.16779230000000001</c:v>
                </c:pt>
                <c:pt idx="27">
                  <c:v>0.1657304</c:v>
                </c:pt>
                <c:pt idx="28">
                  <c:v>0.1636686</c:v>
                </c:pt>
                <c:pt idx="29">
                  <c:v>0.16160679999999999</c:v>
                </c:pt>
                <c:pt idx="30">
                  <c:v>0.16277610000000001</c:v>
                </c:pt>
                <c:pt idx="31">
                  <c:v>0.16394549999999999</c:v>
                </c:pt>
                <c:pt idx="32">
                  <c:v>0.16511490000000001</c:v>
                </c:pt>
                <c:pt idx="33">
                  <c:v>0.1662843</c:v>
                </c:pt>
              </c:numCache>
            </c:numRef>
          </c:val>
          <c:smooth val="0"/>
          <c:extLst>
            <c:ext xmlns:c16="http://schemas.microsoft.com/office/drawing/2014/chart" uri="{C3380CC4-5D6E-409C-BE32-E72D297353CC}">
              <c16:uniqueId val="{00000005-D5AC-43AF-BEF0-BE93FAC2AD78}"/>
            </c:ext>
          </c:extLst>
        </c:ser>
        <c:dLbls>
          <c:showLegendKey val="0"/>
          <c:showVal val="0"/>
          <c:showCatName val="0"/>
          <c:showSerName val="0"/>
          <c:showPercent val="0"/>
          <c:showBubbleSize val="0"/>
        </c:dLbls>
        <c:smooth val="0"/>
        <c:axId val="580921464"/>
        <c:axId val="580922248"/>
      </c:lineChart>
      <c:catAx>
        <c:axId val="580921464"/>
        <c:scaling>
          <c:orientation val="minMax"/>
        </c:scaling>
        <c:delete val="0"/>
        <c:axPos val="b"/>
        <c:numFmt formatCode="General" sourceLinked="1"/>
        <c:majorTickMark val="out"/>
        <c:minorTickMark val="none"/>
        <c:tickLblPos val="nextTo"/>
        <c:spPr>
          <a:ln w="2735">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80922248"/>
        <c:crosses val="autoZero"/>
        <c:auto val="1"/>
        <c:lblAlgn val="ctr"/>
        <c:lblOffset val="100"/>
        <c:tickLblSkip val="2"/>
        <c:tickMarkSkip val="1"/>
        <c:noMultiLvlLbl val="0"/>
      </c:catAx>
      <c:valAx>
        <c:axId val="580922248"/>
        <c:scaling>
          <c:orientation val="minMax"/>
          <c:max val="0.27"/>
          <c:min val="0"/>
        </c:scaling>
        <c:delete val="0"/>
        <c:axPos val="l"/>
        <c:numFmt formatCode="0%" sourceLinked="0"/>
        <c:majorTickMark val="out"/>
        <c:minorTickMark val="none"/>
        <c:tickLblPos val="nextTo"/>
        <c:spPr>
          <a:ln w="2735">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80921464"/>
        <c:crosses val="autoZero"/>
        <c:crossBetween val="between"/>
      </c:valAx>
      <c:spPr>
        <a:noFill/>
        <a:ln w="25383">
          <a:noFill/>
        </a:ln>
      </c:spPr>
    </c:plotArea>
    <c:legend>
      <c:legendPos val="r"/>
      <c:legendEntry>
        <c:idx val="0"/>
        <c:delete val="1"/>
      </c:legendEntry>
      <c:layout>
        <c:manualLayout>
          <c:xMode val="edge"/>
          <c:yMode val="edge"/>
          <c:x val="0.20657549135421319"/>
          <c:y val="0.54449024845403815"/>
          <c:w val="0.55732307072021459"/>
          <c:h val="0.16836018130468428"/>
        </c:manualLayout>
      </c:layout>
      <c:overlay val="0"/>
      <c:spPr>
        <a:noFill/>
        <a:ln w="21884">
          <a:noFill/>
        </a:ln>
      </c:spPr>
      <c:txPr>
        <a:bodyPr/>
        <a:lstStyle/>
        <a:p>
          <a:pPr>
            <a:defRPr sz="1200" b="1" i="0" u="none" strike="noStrike" baseline="0">
              <a:solidFill>
                <a:schemeClr val="tx1"/>
              </a:solidFill>
              <a:latin typeface="Calibri" panose="020F0502020204030204" pitchFamily="34" charset="0"/>
              <a:ea typeface="Arial"/>
              <a:cs typeface="Arial"/>
            </a:defRPr>
          </a:pPr>
          <a:endParaRPr lang="nl-NL"/>
        </a:p>
      </c:txPr>
    </c:legend>
    <c:plotVisOnly val="1"/>
    <c:dispBlanksAs val="gap"/>
    <c:showDLblsOverMax val="0"/>
  </c:chart>
  <c:spPr>
    <a:noFill/>
    <a:ln>
      <a:noFill/>
    </a:ln>
  </c:spPr>
  <c:txPr>
    <a:bodyPr/>
    <a:lstStyle/>
    <a:p>
      <a:pPr>
        <a:defRPr sz="1551" b="1" i="0" u="none" strike="noStrike" baseline="0">
          <a:solidFill>
            <a:schemeClr val="tx1"/>
          </a:solidFill>
          <a:latin typeface="Arial"/>
          <a:ea typeface="Arial"/>
          <a:cs typeface="Arial"/>
        </a:defRPr>
      </a:pPr>
      <a:endParaRPr lang="nl-NL"/>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4919025808201"/>
          <c:y val="9.612746168817804E-2"/>
          <c:w val="0.85893478842533733"/>
          <c:h val="0.70149474572212278"/>
        </c:manualLayout>
      </c:layout>
      <c:lineChart>
        <c:grouping val="standard"/>
        <c:varyColors val="0"/>
        <c:ser>
          <c:idx val="10"/>
          <c:order val="0"/>
          <c:tx>
            <c:strRef>
              <c:f>Sheet1!$B$1</c:f>
              <c:strCache>
                <c:ptCount val="1"/>
                <c:pt idx="0">
                  <c:v>Vlaanderen</c:v>
                </c:pt>
              </c:strCache>
            </c:strRef>
          </c:tx>
          <c:spPr>
            <a:ln w="28575">
              <a:solidFill>
                <a:srgbClr val="FFC000"/>
              </a:solidFill>
              <a:prstDash val="solid"/>
            </a:ln>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0.0</c:formatCode>
                <c:ptCount val="14"/>
                <c:pt idx="0">
                  <c:v>100</c:v>
                </c:pt>
                <c:pt idx="1">
                  <c:v>97.098320307439863</c:v>
                </c:pt>
                <c:pt idx="2">
                  <c:v>94.516170819119992</c:v>
                </c:pt>
                <c:pt idx="3">
                  <c:v>95.997236495530885</c:v>
                </c:pt>
                <c:pt idx="4">
                  <c:v>94.416857377261536</c:v>
                </c:pt>
                <c:pt idx="5">
                  <c:v>96.519711559221037</c:v>
                </c:pt>
                <c:pt idx="6">
                  <c:v>107.69031478043094</c:v>
                </c:pt>
                <c:pt idx="7">
                  <c:v>111.69307828490005</c:v>
                </c:pt>
                <c:pt idx="8">
                  <c:v>104.52092059242628</c:v>
                </c:pt>
                <c:pt idx="9">
                  <c:v>100.49224923355931</c:v>
                </c:pt>
                <c:pt idx="10">
                  <c:v>103.28597953279504</c:v>
                </c:pt>
                <c:pt idx="11">
                  <c:v>107.133295910877</c:v>
                </c:pt>
                <c:pt idx="12">
                  <c:v>117.41439613109375</c:v>
                </c:pt>
                <c:pt idx="13">
                  <c:v>130.4374109417505</c:v>
                </c:pt>
              </c:numCache>
            </c:numRef>
          </c:val>
          <c:smooth val="0"/>
          <c:extLst>
            <c:ext xmlns:c16="http://schemas.microsoft.com/office/drawing/2014/chart" uri="{C3380CC4-5D6E-409C-BE32-E72D297353CC}">
              <c16:uniqueId val="{00000000-74B5-4EB1-B023-7F53AEAEFF5C}"/>
            </c:ext>
          </c:extLst>
        </c:ser>
        <c:ser>
          <c:idx val="2"/>
          <c:order val="1"/>
          <c:tx>
            <c:strRef>
              <c:f>Sheet1!$C$1</c:f>
              <c:strCache>
                <c:ptCount val="1"/>
                <c:pt idx="0">
                  <c:v>Wallonië</c:v>
                </c:pt>
              </c:strCache>
            </c:strRef>
          </c:tx>
          <c:spPr>
            <a:ln w="28575">
              <a:solidFill>
                <a:schemeClr val="tx1"/>
              </a:solidFill>
              <a:prstDash val="solid"/>
            </a:ln>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0.0</c:formatCode>
                <c:ptCount val="14"/>
                <c:pt idx="0">
                  <c:v>100</c:v>
                </c:pt>
                <c:pt idx="1">
                  <c:v>101.1772439345046</c:v>
                </c:pt>
                <c:pt idx="2">
                  <c:v>102.10051392374805</c:v>
                </c:pt>
                <c:pt idx="3">
                  <c:v>105.76072666427632</c:v>
                </c:pt>
                <c:pt idx="4">
                  <c:v>108.60822277996893</c:v>
                </c:pt>
                <c:pt idx="5">
                  <c:v>111.82323413409824</c:v>
                </c:pt>
                <c:pt idx="6">
                  <c:v>122.25110553364409</c:v>
                </c:pt>
                <c:pt idx="7">
                  <c:v>128.54069558981712</c:v>
                </c:pt>
                <c:pt idx="8">
                  <c:v>130.72487151906299</c:v>
                </c:pt>
                <c:pt idx="9">
                  <c:v>133.87713636906898</c:v>
                </c:pt>
                <c:pt idx="10">
                  <c:v>137.64491454523724</c:v>
                </c:pt>
                <c:pt idx="11">
                  <c:v>142.39572128600454</c:v>
                </c:pt>
                <c:pt idx="12">
                  <c:v>167.1297956256723</c:v>
                </c:pt>
                <c:pt idx="13">
                  <c:v>177.75487032389148</c:v>
                </c:pt>
              </c:numCache>
            </c:numRef>
          </c:val>
          <c:smooth val="0"/>
          <c:extLst>
            <c:ext xmlns:c16="http://schemas.microsoft.com/office/drawing/2014/chart" uri="{C3380CC4-5D6E-409C-BE32-E72D297353CC}">
              <c16:uniqueId val="{00000001-74B5-4EB1-B023-7F53AEAEFF5C}"/>
            </c:ext>
          </c:extLst>
        </c:ser>
        <c:ser>
          <c:idx val="5"/>
          <c:order val="2"/>
          <c:tx>
            <c:strRef>
              <c:f>Sheet1!$D$1</c:f>
              <c:strCache>
                <c:ptCount val="1"/>
                <c:pt idx="0">
                  <c:v>Brussel</c:v>
                </c:pt>
              </c:strCache>
            </c:strRef>
          </c:tx>
          <c:spPr>
            <a:ln w="28575">
              <a:solidFill>
                <a:schemeClr val="bg1">
                  <a:lumMod val="65000"/>
                </a:schemeClr>
              </a:solidFill>
              <a:prstDash val="solid"/>
            </a:ln>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Sheet1!$D$2:$D$15</c:f>
              <c:numCache>
                <c:formatCode>0.0</c:formatCode>
                <c:ptCount val="14"/>
                <c:pt idx="0">
                  <c:v>100</c:v>
                </c:pt>
                <c:pt idx="1">
                  <c:v>110.09673172686165</c:v>
                </c:pt>
                <c:pt idx="2">
                  <c:v>116.01511075496538</c:v>
                </c:pt>
                <c:pt idx="3">
                  <c:v>121.06347661839621</c:v>
                </c:pt>
                <c:pt idx="4">
                  <c:v>127.46265239539809</c:v>
                </c:pt>
                <c:pt idx="5">
                  <c:v>133.28372731955812</c:v>
                </c:pt>
                <c:pt idx="6">
                  <c:v>145.08614275084426</c:v>
                </c:pt>
                <c:pt idx="7">
                  <c:v>153.10514566996738</c:v>
                </c:pt>
                <c:pt idx="8">
                  <c:v>154.77076297865034</c:v>
                </c:pt>
                <c:pt idx="9">
                  <c:v>158.45687138686969</c:v>
                </c:pt>
                <c:pt idx="10">
                  <c:v>166.39001774368953</c:v>
                </c:pt>
                <c:pt idx="11">
                  <c:v>172.88077385381487</c:v>
                </c:pt>
                <c:pt idx="12">
                  <c:v>188.62114360940987</c:v>
                </c:pt>
                <c:pt idx="13">
                  <c:v>200.61244347776315</c:v>
                </c:pt>
              </c:numCache>
            </c:numRef>
          </c:val>
          <c:smooth val="0"/>
          <c:extLst>
            <c:ext xmlns:c16="http://schemas.microsoft.com/office/drawing/2014/chart" uri="{C3380CC4-5D6E-409C-BE32-E72D297353CC}">
              <c16:uniqueId val="{00000002-74B5-4EB1-B023-7F53AEAEFF5C}"/>
            </c:ext>
          </c:extLst>
        </c:ser>
        <c:dLbls>
          <c:showLegendKey val="0"/>
          <c:showVal val="0"/>
          <c:showCatName val="0"/>
          <c:showSerName val="0"/>
          <c:showPercent val="0"/>
          <c:showBubbleSize val="0"/>
        </c:dLbls>
        <c:smooth val="0"/>
        <c:axId val="359679896"/>
        <c:axId val="360075104"/>
      </c:lineChart>
      <c:catAx>
        <c:axId val="359679896"/>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360075104"/>
        <c:crossesAt val="100"/>
        <c:auto val="0"/>
        <c:lblAlgn val="ctr"/>
        <c:lblOffset val="100"/>
        <c:tickLblSkip val="1"/>
        <c:tickMarkSkip val="1"/>
        <c:noMultiLvlLbl val="0"/>
      </c:catAx>
      <c:valAx>
        <c:axId val="360075104"/>
        <c:scaling>
          <c:orientation val="minMax"/>
          <c:max val="200"/>
          <c:min val="90"/>
        </c:scaling>
        <c:delete val="0"/>
        <c:axPos val="l"/>
        <c:numFmt formatCode="#,##0" sourceLinked="0"/>
        <c:majorTickMark val="out"/>
        <c:minorTickMark val="none"/>
        <c:tickLblPos val="low"/>
        <c:spPr>
          <a:ln w="2919">
            <a:solidFill>
              <a:schemeClr val="tx1"/>
            </a:solidFill>
            <a:prstDash val="solid"/>
          </a:ln>
        </c:spPr>
        <c:txPr>
          <a:bodyPr rot="0" vert="horz"/>
          <a:lstStyle/>
          <a:p>
            <a:pPr>
              <a:defRPr sz="1000" b="1" i="0" u="none" strike="noStrike" baseline="0">
                <a:solidFill>
                  <a:schemeClr val="tx1"/>
                </a:solidFill>
                <a:latin typeface="Calibri" panose="020F0502020204030204" pitchFamily="34" charset="0"/>
                <a:ea typeface="Arial"/>
                <a:cs typeface="Arial"/>
              </a:defRPr>
            </a:pPr>
            <a:endParaRPr lang="nl-NL"/>
          </a:p>
        </c:txPr>
        <c:crossAx val="359679896"/>
        <c:crosses val="autoZero"/>
        <c:crossBetween val="between"/>
        <c:majorUnit val="10"/>
      </c:valAx>
      <c:spPr>
        <a:noFill/>
        <a:ln w="25390">
          <a:noFill/>
        </a:ln>
      </c:spPr>
    </c:plotArea>
    <c:legend>
      <c:legendPos val="r"/>
      <c:layout>
        <c:manualLayout>
          <c:xMode val="edge"/>
          <c:yMode val="edge"/>
          <c:x val="0.11748709779453821"/>
          <c:y val="0.2599285357901332"/>
          <c:w val="0.24638603038184628"/>
          <c:h val="0.24859040334747873"/>
        </c:manualLayout>
      </c:layout>
      <c:overlay val="0"/>
      <c:txPr>
        <a:bodyPr/>
        <a:lstStyle/>
        <a:p>
          <a:pPr>
            <a:defRPr sz="1200" baseline="0">
              <a:solidFill>
                <a:schemeClr val="tx1"/>
              </a:solidFill>
              <a:latin typeface="Calibri" panose="020F050202020403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baseline="0" dirty="0">
                <a:solidFill>
                  <a:schemeClr val="tx1"/>
                </a:solidFill>
                <a:latin typeface="Calibri" panose="020F0502020204030204" pitchFamily="34" charset="0"/>
                <a:cs typeface="Helvetica" panose="020B0604020202020204" pitchFamily="34" charset="0"/>
              </a:rPr>
              <a:t>Ongekwalificeerde onderwijsuitstroom                        </a:t>
            </a:r>
            <a:r>
              <a:rPr lang="nl-BE" sz="1200" b="0" dirty="0">
                <a:solidFill>
                  <a:schemeClr val="tx1"/>
                </a:solidFill>
                <a:latin typeface="Calibri" panose="020F0502020204030204" pitchFamily="34" charset="0"/>
                <a:cs typeface="Helvetica" panose="020B0604020202020204" pitchFamily="34" charset="0"/>
              </a:rPr>
              <a:t>(in %, 2016) </a:t>
            </a:r>
          </a:p>
        </c:rich>
      </c:tx>
      <c:layout>
        <c:manualLayout>
          <c:xMode val="edge"/>
          <c:yMode val="edge"/>
          <c:x val="0.22317921875129715"/>
          <c:y val="8.2110047883259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8.1635951565578013E-2"/>
          <c:y val="0.18245846070264252"/>
          <c:w val="0.86586959572988886"/>
          <c:h val="0.67602588552424547"/>
        </c:manualLayout>
      </c:layout>
      <c:barChart>
        <c:barDir val="col"/>
        <c:grouping val="clustered"/>
        <c:varyColors val="0"/>
        <c:ser>
          <c:idx val="0"/>
          <c:order val="0"/>
          <c:tx>
            <c:strRef>
              <c:f>Blad1!$B$1</c:f>
              <c:strCache>
                <c:ptCount val="1"/>
                <c:pt idx="0">
                  <c:v>18-24 jarigen noch aan het werk, noch in opleiding</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Duitsland</c:v>
                </c:pt>
                <c:pt idx="1">
                  <c:v>EU</c:v>
                </c:pt>
                <c:pt idx="3">
                  <c:v>Brussel</c:v>
                </c:pt>
                <c:pt idx="4">
                  <c:v>Wallonië</c:v>
                </c:pt>
                <c:pt idx="5">
                  <c:v>Vlaanderen</c:v>
                </c:pt>
              </c:strCache>
            </c:strRef>
          </c:cat>
          <c:val>
            <c:numRef>
              <c:f>Blad1!$B$2:$B$7</c:f>
              <c:numCache>
                <c:formatCode>General</c:formatCode>
                <c:ptCount val="6"/>
                <c:pt idx="0">
                  <c:v>6.6</c:v>
                </c:pt>
                <c:pt idx="1">
                  <c:v>11.5</c:v>
                </c:pt>
                <c:pt idx="3">
                  <c:v>15.2</c:v>
                </c:pt>
                <c:pt idx="4">
                  <c:v>12.2</c:v>
                </c:pt>
                <c:pt idx="5">
                  <c:v>7.5</c:v>
                </c:pt>
              </c:numCache>
            </c:numRef>
          </c:val>
          <c:extLst>
            <c:ext xmlns:c16="http://schemas.microsoft.com/office/drawing/2014/chart" uri="{C3380CC4-5D6E-409C-BE32-E72D297353CC}">
              <c16:uniqueId val="{00000000-57E9-444B-A1EE-B6814746668D}"/>
            </c:ext>
          </c:extLst>
        </c:ser>
        <c:ser>
          <c:idx val="1"/>
          <c:order val="1"/>
          <c:tx>
            <c:strRef>
              <c:f>Blad1!$C$1</c:f>
              <c:strCache>
                <c:ptCount val="1"/>
                <c:pt idx="0">
                  <c:v>Hoogstens lager secundair onderwijs</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95000"/>
                        <a:lumOff val="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Duitsland</c:v>
                </c:pt>
                <c:pt idx="1">
                  <c:v>EU</c:v>
                </c:pt>
                <c:pt idx="3">
                  <c:v>Brussel</c:v>
                </c:pt>
                <c:pt idx="4">
                  <c:v>Wallonië</c:v>
                </c:pt>
                <c:pt idx="5">
                  <c:v>Vlaanderen</c:v>
                </c:pt>
              </c:strCache>
            </c:strRef>
          </c:cat>
          <c:val>
            <c:numRef>
              <c:f>Blad1!$C$2:$C$7</c:f>
              <c:numCache>
                <c:formatCode>General</c:formatCode>
                <c:ptCount val="6"/>
                <c:pt idx="0">
                  <c:v>10.199999999999999</c:v>
                </c:pt>
                <c:pt idx="1">
                  <c:v>10.7</c:v>
                </c:pt>
                <c:pt idx="3">
                  <c:v>14.8</c:v>
                </c:pt>
                <c:pt idx="4">
                  <c:v>10.3</c:v>
                </c:pt>
                <c:pt idx="5">
                  <c:v>6.8</c:v>
                </c:pt>
              </c:numCache>
            </c:numRef>
          </c:val>
          <c:extLst>
            <c:ext xmlns:c16="http://schemas.microsoft.com/office/drawing/2014/chart" uri="{C3380CC4-5D6E-409C-BE32-E72D297353CC}">
              <c16:uniqueId val="{00000001-57E9-444B-A1EE-B6814746668D}"/>
            </c:ext>
          </c:extLst>
        </c:ser>
        <c:dLbls>
          <c:showLegendKey val="0"/>
          <c:showVal val="0"/>
          <c:showCatName val="0"/>
          <c:showSerName val="0"/>
          <c:showPercent val="0"/>
          <c:showBubbleSize val="0"/>
        </c:dLbls>
        <c:gapWidth val="182"/>
        <c:overlap val="-50"/>
        <c:axId val="356501800"/>
        <c:axId val="356503760"/>
      </c:barChart>
      <c:catAx>
        <c:axId val="356501800"/>
        <c:scaling>
          <c:orientation val="maxMin"/>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56503760"/>
        <c:crosses val="autoZero"/>
        <c:auto val="1"/>
        <c:lblAlgn val="ctr"/>
        <c:lblOffset val="100"/>
        <c:noMultiLvlLbl val="0"/>
      </c:catAx>
      <c:valAx>
        <c:axId val="356503760"/>
        <c:scaling>
          <c:orientation val="minMax"/>
          <c:max val="17"/>
          <c:min val="0"/>
        </c:scaling>
        <c:delete val="0"/>
        <c:axPos val="l"/>
        <c:numFmt formatCode="#,##0" sourceLinked="0"/>
        <c:majorTickMark val="out"/>
        <c:minorTickMark val="none"/>
        <c:tickLblPos val="high"/>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356501800"/>
        <c:crosses val="max"/>
        <c:crossBetween val="between"/>
        <c:majorUnit val="4"/>
      </c:valAx>
      <c:spPr>
        <a:noFill/>
        <a:ln>
          <a:noFill/>
        </a:ln>
        <a:effectLst/>
      </c:spPr>
    </c:plotArea>
    <c:legend>
      <c:legendPos val="r"/>
      <c:layout>
        <c:manualLayout>
          <c:xMode val="edge"/>
          <c:yMode val="edge"/>
          <c:x val="0.52965298107143155"/>
          <c:y val="0.19242829263005834"/>
          <c:w val="0.47034701892856845"/>
          <c:h val="0.1870295536803379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478449495963589E-2"/>
          <c:y val="4.5125446123782241E-2"/>
          <c:w val="0.91740071358267716"/>
          <c:h val="0.51900489670872363"/>
        </c:manualLayout>
      </c:layout>
      <c:barChart>
        <c:barDir val="col"/>
        <c:grouping val="clustered"/>
        <c:varyColors val="0"/>
        <c:ser>
          <c:idx val="1"/>
          <c:order val="0"/>
          <c:tx>
            <c:v>Wiskunde</c:v>
          </c:tx>
          <c:spPr>
            <a:solidFill>
              <a:schemeClr val="tx1"/>
            </a:solidFill>
            <a:ln>
              <a:noFill/>
            </a:ln>
            <a:effectLst/>
          </c:spPr>
          <c:invertIfNegative val="0"/>
          <c:cat>
            <c:strRef>
              <c:f>Blad1!$D$54:$D$79</c:f>
              <c:strCache>
                <c:ptCount val="26"/>
                <c:pt idx="0">
                  <c:v>Singapore</c:v>
                </c:pt>
                <c:pt idx="1">
                  <c:v>Japan</c:v>
                </c:pt>
                <c:pt idx="2">
                  <c:v>Vlaanderen</c:v>
                </c:pt>
                <c:pt idx="3">
                  <c:v>Estland</c:v>
                </c:pt>
                <c:pt idx="4">
                  <c:v>Nederland</c:v>
                </c:pt>
                <c:pt idx="5">
                  <c:v>Finland</c:v>
                </c:pt>
                <c:pt idx="6">
                  <c:v>Denemarken</c:v>
                </c:pt>
                <c:pt idx="7">
                  <c:v>Slovenië</c:v>
                </c:pt>
                <c:pt idx="8">
                  <c:v>Duitsland</c:v>
                </c:pt>
                <c:pt idx="9">
                  <c:v>Ierland</c:v>
                </c:pt>
                <c:pt idx="10">
                  <c:v>Noorwegen</c:v>
                </c:pt>
                <c:pt idx="11">
                  <c:v>Oostenrijk</c:v>
                </c:pt>
                <c:pt idx="12">
                  <c:v>Zweden</c:v>
                </c:pt>
                <c:pt idx="13">
                  <c:v>Frankrijk</c:v>
                </c:pt>
                <c:pt idx="14">
                  <c:v>VK</c:v>
                </c:pt>
                <c:pt idx="15">
                  <c:v>Portugal</c:v>
                </c:pt>
                <c:pt idx="16">
                  <c:v>Italië</c:v>
                </c:pt>
                <c:pt idx="17">
                  <c:v>Wallonië/BXL</c:v>
                </c:pt>
                <c:pt idx="18">
                  <c:v>Spanje</c:v>
                </c:pt>
                <c:pt idx="19">
                  <c:v>Luxemburg</c:v>
                </c:pt>
                <c:pt idx="20">
                  <c:v>Letland</c:v>
                </c:pt>
                <c:pt idx="21">
                  <c:v>Malta</c:v>
                </c:pt>
                <c:pt idx="22">
                  <c:v>Litouwen</c:v>
                </c:pt>
                <c:pt idx="23">
                  <c:v>Slowakije</c:v>
                </c:pt>
                <c:pt idx="24">
                  <c:v>Griekenland</c:v>
                </c:pt>
                <c:pt idx="25">
                  <c:v>Cyprus</c:v>
                </c:pt>
              </c:strCache>
            </c:strRef>
          </c:cat>
          <c:val>
            <c:numRef>
              <c:f>Blad1!$H$54:$H$79</c:f>
              <c:numCache>
                <c:formatCode>General</c:formatCode>
                <c:ptCount val="26"/>
                <c:pt idx="0">
                  <c:v>564</c:v>
                </c:pt>
                <c:pt idx="1">
                  <c:v>532</c:v>
                </c:pt>
                <c:pt idx="2">
                  <c:v>521</c:v>
                </c:pt>
                <c:pt idx="3">
                  <c:v>520</c:v>
                </c:pt>
                <c:pt idx="4">
                  <c:v>512</c:v>
                </c:pt>
                <c:pt idx="5">
                  <c:v>511</c:v>
                </c:pt>
                <c:pt idx="6">
                  <c:v>511</c:v>
                </c:pt>
                <c:pt idx="7">
                  <c:v>510</c:v>
                </c:pt>
                <c:pt idx="8">
                  <c:v>506</c:v>
                </c:pt>
                <c:pt idx="9">
                  <c:v>504</c:v>
                </c:pt>
                <c:pt idx="10">
                  <c:v>502</c:v>
                </c:pt>
                <c:pt idx="11">
                  <c:v>497</c:v>
                </c:pt>
                <c:pt idx="12">
                  <c:v>494</c:v>
                </c:pt>
                <c:pt idx="13">
                  <c:v>493</c:v>
                </c:pt>
                <c:pt idx="14">
                  <c:v>492</c:v>
                </c:pt>
                <c:pt idx="15">
                  <c:v>492</c:v>
                </c:pt>
                <c:pt idx="16">
                  <c:v>490</c:v>
                </c:pt>
                <c:pt idx="17">
                  <c:v>489</c:v>
                </c:pt>
                <c:pt idx="18">
                  <c:v>486</c:v>
                </c:pt>
                <c:pt idx="19">
                  <c:v>486</c:v>
                </c:pt>
                <c:pt idx="20">
                  <c:v>482</c:v>
                </c:pt>
                <c:pt idx="21">
                  <c:v>479</c:v>
                </c:pt>
                <c:pt idx="22">
                  <c:v>478</c:v>
                </c:pt>
                <c:pt idx="23">
                  <c:v>475</c:v>
                </c:pt>
                <c:pt idx="24">
                  <c:v>454</c:v>
                </c:pt>
                <c:pt idx="25">
                  <c:v>437</c:v>
                </c:pt>
              </c:numCache>
            </c:numRef>
          </c:val>
          <c:extLst>
            <c:ext xmlns:c16="http://schemas.microsoft.com/office/drawing/2014/chart" uri="{C3380CC4-5D6E-409C-BE32-E72D297353CC}">
              <c16:uniqueId val="{00000000-6078-4743-9FA0-6BAB2F4AE9A0}"/>
            </c:ext>
          </c:extLst>
        </c:ser>
        <c:ser>
          <c:idx val="0"/>
          <c:order val="1"/>
          <c:tx>
            <c:v>Wetenschappen</c:v>
          </c:tx>
          <c:spPr>
            <a:solidFill>
              <a:schemeClr val="bg1">
                <a:lumMod val="65000"/>
              </a:schemeClr>
            </a:solidFill>
            <a:ln>
              <a:noFill/>
            </a:ln>
            <a:effectLst/>
          </c:spPr>
          <c:invertIfNegative val="0"/>
          <c:val>
            <c:numRef>
              <c:f>Blad1!$E$54:$E$79</c:f>
              <c:numCache>
                <c:formatCode>General</c:formatCode>
                <c:ptCount val="26"/>
                <c:pt idx="0">
                  <c:v>556</c:v>
                </c:pt>
                <c:pt idx="1">
                  <c:v>538</c:v>
                </c:pt>
                <c:pt idx="2">
                  <c:v>515</c:v>
                </c:pt>
                <c:pt idx="3">
                  <c:v>534</c:v>
                </c:pt>
                <c:pt idx="4">
                  <c:v>509</c:v>
                </c:pt>
                <c:pt idx="5">
                  <c:v>531</c:v>
                </c:pt>
                <c:pt idx="6">
                  <c:v>502</c:v>
                </c:pt>
                <c:pt idx="7">
                  <c:v>513</c:v>
                </c:pt>
                <c:pt idx="8">
                  <c:v>509</c:v>
                </c:pt>
                <c:pt idx="9">
                  <c:v>503</c:v>
                </c:pt>
                <c:pt idx="10">
                  <c:v>498</c:v>
                </c:pt>
                <c:pt idx="11">
                  <c:v>495</c:v>
                </c:pt>
                <c:pt idx="12">
                  <c:v>493</c:v>
                </c:pt>
                <c:pt idx="13">
                  <c:v>495</c:v>
                </c:pt>
                <c:pt idx="14">
                  <c:v>509</c:v>
                </c:pt>
                <c:pt idx="15">
                  <c:v>501</c:v>
                </c:pt>
                <c:pt idx="16">
                  <c:v>481</c:v>
                </c:pt>
                <c:pt idx="17">
                  <c:v>485</c:v>
                </c:pt>
                <c:pt idx="18">
                  <c:v>493</c:v>
                </c:pt>
                <c:pt idx="19">
                  <c:v>483</c:v>
                </c:pt>
                <c:pt idx="20">
                  <c:v>490</c:v>
                </c:pt>
                <c:pt idx="21">
                  <c:v>465</c:v>
                </c:pt>
                <c:pt idx="22">
                  <c:v>475</c:v>
                </c:pt>
                <c:pt idx="23">
                  <c:v>461</c:v>
                </c:pt>
                <c:pt idx="24">
                  <c:v>455</c:v>
                </c:pt>
                <c:pt idx="25">
                  <c:v>433</c:v>
                </c:pt>
              </c:numCache>
            </c:numRef>
          </c:val>
          <c:extLst>
            <c:ext xmlns:c16="http://schemas.microsoft.com/office/drawing/2014/chart" uri="{C3380CC4-5D6E-409C-BE32-E72D297353CC}">
              <c16:uniqueId val="{00000001-6078-4743-9FA0-6BAB2F4AE9A0}"/>
            </c:ext>
          </c:extLst>
        </c:ser>
        <c:dLbls>
          <c:showLegendKey val="0"/>
          <c:showVal val="0"/>
          <c:showCatName val="0"/>
          <c:showSerName val="0"/>
          <c:showPercent val="0"/>
          <c:showBubbleSize val="0"/>
        </c:dLbls>
        <c:gapWidth val="150"/>
        <c:axId val="676188288"/>
        <c:axId val="676176528"/>
      </c:barChart>
      <c:catAx>
        <c:axId val="67618828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2700000" spcFirstLastPara="1" vertOverflow="ellipsis" wrap="square" anchor="b" anchorCtr="0"/>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76528"/>
        <c:crossesAt val="490"/>
        <c:auto val="1"/>
        <c:lblAlgn val="ctr"/>
        <c:lblOffset val="100"/>
        <c:tickLblSkip val="1"/>
        <c:noMultiLvlLbl val="0"/>
      </c:catAx>
      <c:valAx>
        <c:axId val="676176528"/>
        <c:scaling>
          <c:orientation val="minMax"/>
          <c:max val="560"/>
          <c:min val="43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88288"/>
        <c:crosses val="autoZero"/>
        <c:crossBetween val="between"/>
        <c:majorUnit val="20"/>
      </c:valAx>
      <c:spPr>
        <a:noFill/>
        <a:ln>
          <a:noFill/>
        </a:ln>
        <a:effectLst/>
      </c:spPr>
    </c:plotArea>
    <c:legend>
      <c:legendPos val="r"/>
      <c:layout>
        <c:manualLayout>
          <c:xMode val="edge"/>
          <c:yMode val="edge"/>
          <c:x val="0.65335499852459278"/>
          <c:y val="9.7342330287421799E-2"/>
          <c:w val="0.27154368200110862"/>
          <c:h val="0.1056929309841123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22421837195436"/>
          <c:y val="0.12592967975334154"/>
          <c:w val="0.74114209932634079"/>
          <c:h val="0.73304523049672543"/>
        </c:manualLayout>
      </c:layout>
      <c:barChart>
        <c:barDir val="bar"/>
        <c:grouping val="clustered"/>
        <c:varyColors val="0"/>
        <c:ser>
          <c:idx val="0"/>
          <c:order val="0"/>
          <c:tx>
            <c:strRef>
              <c:f>Blad1!$B$1</c:f>
              <c:strCache>
                <c:ptCount val="1"/>
                <c:pt idx="0">
                  <c:v>Reeks 1</c:v>
                </c:pt>
              </c:strCache>
            </c:strRef>
          </c:tx>
          <c:spPr>
            <a:solidFill>
              <a:schemeClr val="accent1"/>
            </a:solidFill>
            <a:ln>
              <a:noFill/>
            </a:ln>
            <a:effectLst/>
          </c:spPr>
          <c:invertIfNegative val="0"/>
          <c:dPt>
            <c:idx val="6"/>
            <c:invertIfNegative val="0"/>
            <c:bubble3D val="0"/>
            <c:spPr>
              <a:solidFill>
                <a:srgbClr val="FFC000"/>
              </a:solidFill>
              <a:ln w="28575">
                <a:noFill/>
              </a:ln>
              <a:effectLst/>
            </c:spPr>
            <c:extLst>
              <c:ext xmlns:c16="http://schemas.microsoft.com/office/drawing/2014/chart" uri="{C3380CC4-5D6E-409C-BE32-E72D297353CC}">
                <c16:uniqueId val="{00000001-9BC8-441B-84FD-767EB030805E}"/>
              </c:ext>
            </c:extLst>
          </c:dPt>
          <c:dPt>
            <c:idx val="11"/>
            <c:invertIfNegative val="0"/>
            <c:bubble3D val="0"/>
            <c:spPr>
              <a:solidFill>
                <a:schemeClr val="accent1"/>
              </a:solidFill>
              <a:ln w="38100">
                <a:noFill/>
              </a:ln>
              <a:effectLst/>
            </c:spPr>
            <c:extLst>
              <c:ext xmlns:c16="http://schemas.microsoft.com/office/drawing/2014/chart" uri="{C3380CC4-5D6E-409C-BE32-E72D297353CC}">
                <c16:uniqueId val="{00000003-9BC8-441B-84FD-767EB030805E}"/>
              </c:ext>
            </c:extLst>
          </c:dPt>
          <c:dPt>
            <c:idx val="21"/>
            <c:invertIfNegative val="0"/>
            <c:bubble3D val="0"/>
            <c:spPr>
              <a:solidFill>
                <a:schemeClr val="tx1"/>
              </a:solidFill>
              <a:ln w="28575">
                <a:noFill/>
              </a:ln>
              <a:effectLst/>
            </c:spPr>
            <c:extLst>
              <c:ext xmlns:c16="http://schemas.microsoft.com/office/drawing/2014/chart" uri="{C3380CC4-5D6E-409C-BE32-E72D297353CC}">
                <c16:uniqueId val="{00000005-9BC8-441B-84FD-767EB030805E}"/>
              </c:ext>
            </c:extLst>
          </c:dPt>
          <c:dPt>
            <c:idx val="26"/>
            <c:invertIfNegative val="0"/>
            <c:bubble3D val="0"/>
            <c:spPr>
              <a:solidFill>
                <a:schemeClr val="bg1">
                  <a:lumMod val="50000"/>
                </a:schemeClr>
              </a:solidFill>
              <a:ln w="38100">
                <a:noFill/>
              </a:ln>
              <a:effectLst/>
            </c:spPr>
            <c:extLst>
              <c:ext xmlns:c16="http://schemas.microsoft.com/office/drawing/2014/chart" uri="{C3380CC4-5D6E-409C-BE32-E72D297353CC}">
                <c16:uniqueId val="{00000007-9BC8-441B-84FD-767EB030805E}"/>
              </c:ext>
            </c:extLst>
          </c:dPt>
          <c:dPt>
            <c:idx val="27"/>
            <c:invertIfNegative val="0"/>
            <c:bubble3D val="0"/>
            <c:spPr>
              <a:solidFill>
                <a:schemeClr val="accent1"/>
              </a:solidFill>
              <a:ln w="38100">
                <a:noFill/>
              </a:ln>
              <a:effectLst/>
            </c:spPr>
            <c:extLst>
              <c:ext xmlns:c16="http://schemas.microsoft.com/office/drawing/2014/chart" uri="{C3380CC4-5D6E-409C-BE32-E72D297353CC}">
                <c16:uniqueId val="{00000009-9BC8-441B-84FD-767EB030805E}"/>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Blad1!$A$2:$A$30</c:f>
              <c:strCache>
                <c:ptCount val="29"/>
                <c:pt idx="0">
                  <c:v>Zweden</c:v>
                </c:pt>
                <c:pt idx="1">
                  <c:v>Finland</c:v>
                </c:pt>
                <c:pt idx="2">
                  <c:v>Denemarken</c:v>
                </c:pt>
                <c:pt idx="3">
                  <c:v>Luxemburg</c:v>
                </c:pt>
                <c:pt idx="4">
                  <c:v>Oostenrijk</c:v>
                </c:pt>
                <c:pt idx="5">
                  <c:v>VK</c:v>
                </c:pt>
                <c:pt idx="6">
                  <c:v>Vlaanderen</c:v>
                </c:pt>
                <c:pt idx="7">
                  <c:v>Estland</c:v>
                </c:pt>
                <c:pt idx="8">
                  <c:v>Polen</c:v>
                </c:pt>
                <c:pt idx="9">
                  <c:v>Litouwen</c:v>
                </c:pt>
                <c:pt idx="10">
                  <c:v>Malta</c:v>
                </c:pt>
                <c:pt idx="11">
                  <c:v>Nederland</c:v>
                </c:pt>
                <c:pt idx="12">
                  <c:v>Roemenië</c:v>
                </c:pt>
                <c:pt idx="13">
                  <c:v>Duitsland</c:v>
                </c:pt>
                <c:pt idx="14">
                  <c:v>Frankrijk</c:v>
                </c:pt>
                <c:pt idx="15">
                  <c:v>Letland</c:v>
                </c:pt>
                <c:pt idx="16">
                  <c:v>Cyprus</c:v>
                </c:pt>
                <c:pt idx="17">
                  <c:v>Hongarije</c:v>
                </c:pt>
                <c:pt idx="18">
                  <c:v>Tsjechië</c:v>
                </c:pt>
                <c:pt idx="19">
                  <c:v>Spanje</c:v>
                </c:pt>
                <c:pt idx="20">
                  <c:v>Slovenië</c:v>
                </c:pt>
                <c:pt idx="21">
                  <c:v>Wallonië</c:v>
                </c:pt>
                <c:pt idx="22">
                  <c:v>Portugal</c:v>
                </c:pt>
                <c:pt idx="23">
                  <c:v>Ierland</c:v>
                </c:pt>
                <c:pt idx="24">
                  <c:v>Italië</c:v>
                </c:pt>
                <c:pt idx="25">
                  <c:v>Bulgarije</c:v>
                </c:pt>
                <c:pt idx="26">
                  <c:v>Brussel</c:v>
                </c:pt>
                <c:pt idx="27">
                  <c:v>Slowakije</c:v>
                </c:pt>
                <c:pt idx="28">
                  <c:v>Griekenland</c:v>
                </c:pt>
              </c:strCache>
            </c:strRef>
          </c:cat>
          <c:val>
            <c:numRef>
              <c:f>Blad1!$B$2:$B$30</c:f>
              <c:numCache>
                <c:formatCode>General</c:formatCode>
                <c:ptCount val="29"/>
                <c:pt idx="0">
                  <c:v>20.6</c:v>
                </c:pt>
                <c:pt idx="1">
                  <c:v>24.6</c:v>
                </c:pt>
                <c:pt idx="2">
                  <c:v>26.9</c:v>
                </c:pt>
                <c:pt idx="3">
                  <c:v>28.4</c:v>
                </c:pt>
                <c:pt idx="4">
                  <c:v>29.2</c:v>
                </c:pt>
                <c:pt idx="5">
                  <c:v>30.7</c:v>
                </c:pt>
                <c:pt idx="6">
                  <c:v>38.1</c:v>
                </c:pt>
                <c:pt idx="7">
                  <c:v>38.299999999999997</c:v>
                </c:pt>
                <c:pt idx="8">
                  <c:v>39.299999999999997</c:v>
                </c:pt>
                <c:pt idx="9">
                  <c:v>42.9</c:v>
                </c:pt>
                <c:pt idx="10">
                  <c:v>43.6</c:v>
                </c:pt>
                <c:pt idx="11">
                  <c:v>43.8</c:v>
                </c:pt>
                <c:pt idx="12">
                  <c:v>43.9</c:v>
                </c:pt>
                <c:pt idx="13">
                  <c:v>44</c:v>
                </c:pt>
                <c:pt idx="14">
                  <c:v>44.3</c:v>
                </c:pt>
                <c:pt idx="15">
                  <c:v>45.5</c:v>
                </c:pt>
                <c:pt idx="16">
                  <c:v>45.6</c:v>
                </c:pt>
                <c:pt idx="17">
                  <c:v>45.6</c:v>
                </c:pt>
                <c:pt idx="18">
                  <c:v>47.3</c:v>
                </c:pt>
                <c:pt idx="19">
                  <c:v>51.6</c:v>
                </c:pt>
                <c:pt idx="20">
                  <c:v>52.3</c:v>
                </c:pt>
                <c:pt idx="21">
                  <c:v>57</c:v>
                </c:pt>
                <c:pt idx="22">
                  <c:v>57.4</c:v>
                </c:pt>
                <c:pt idx="23">
                  <c:v>57.6</c:v>
                </c:pt>
                <c:pt idx="24">
                  <c:v>58.9</c:v>
                </c:pt>
                <c:pt idx="25">
                  <c:v>61.2</c:v>
                </c:pt>
                <c:pt idx="26">
                  <c:v>63.8</c:v>
                </c:pt>
                <c:pt idx="27">
                  <c:v>65.8</c:v>
                </c:pt>
                <c:pt idx="28">
                  <c:v>73.099999999999994</c:v>
                </c:pt>
              </c:numCache>
            </c:numRef>
          </c:val>
          <c:extLst>
            <c:ext xmlns:c16="http://schemas.microsoft.com/office/drawing/2014/chart" uri="{C3380CC4-5D6E-409C-BE32-E72D297353CC}">
              <c16:uniqueId val="{0000000A-9BC8-441B-84FD-767EB030805E}"/>
            </c:ext>
          </c:extLst>
        </c:ser>
        <c:dLbls>
          <c:dLblPos val="outEnd"/>
          <c:showLegendKey val="0"/>
          <c:showVal val="1"/>
          <c:showCatName val="0"/>
          <c:showSerName val="0"/>
          <c:showPercent val="0"/>
          <c:showBubbleSize val="0"/>
        </c:dLbls>
        <c:gapWidth val="182"/>
        <c:axId val="676177312"/>
        <c:axId val="676178096"/>
      </c:barChart>
      <c:catAx>
        <c:axId val="676177312"/>
        <c:scaling>
          <c:orientation val="maxMin"/>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mn-cs"/>
              </a:defRPr>
            </a:pPr>
            <a:endParaRPr lang="nl-NL"/>
          </a:p>
        </c:txPr>
        <c:crossAx val="676178096"/>
        <c:crosses val="autoZero"/>
        <c:auto val="1"/>
        <c:lblAlgn val="ctr"/>
        <c:lblOffset val="100"/>
        <c:tickLblSkip val="1"/>
        <c:noMultiLvlLbl val="0"/>
      </c:catAx>
      <c:valAx>
        <c:axId val="676178096"/>
        <c:scaling>
          <c:orientation val="minMax"/>
          <c:min val="0"/>
        </c:scaling>
        <c:delete val="1"/>
        <c:axPos val="t"/>
        <c:numFmt formatCode="General" sourceLinked="1"/>
        <c:majorTickMark val="out"/>
        <c:minorTickMark val="none"/>
        <c:tickLblPos val="nextTo"/>
        <c:crossAx val="676177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baseline="0" dirty="0">
                <a:solidFill>
                  <a:schemeClr val="tx1"/>
                </a:solidFill>
                <a:latin typeface="Calibri" panose="020F0502020204030204" pitchFamily="34" charset="0"/>
              </a:rPr>
              <a:t>Gezinnen met inkomen onder                                      de armoededrempel                                                          </a:t>
            </a:r>
            <a:r>
              <a:rPr lang="nl-BE" sz="1600" b="0" baseline="0" dirty="0">
                <a:solidFill>
                  <a:schemeClr val="tx1"/>
                </a:solidFill>
                <a:latin typeface="Calibri" panose="020F0502020204030204" pitchFamily="34" charset="0"/>
              </a:rPr>
              <a:t>(in %,*)  </a:t>
            </a:r>
          </a:p>
        </c:rich>
      </c:tx>
      <c:layout>
        <c:manualLayout>
          <c:xMode val="edge"/>
          <c:yMode val="edge"/>
          <c:x val="0.23943471617917711"/>
          <c:y val="2.862099067963687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7.1030783737242476E-2"/>
          <c:y val="0.14319612262404291"/>
          <c:w val="0.90239922808954021"/>
          <c:h val="0.71325475570437658"/>
        </c:manualLayout>
      </c:layout>
      <c:lineChart>
        <c:grouping val="standard"/>
        <c:varyColors val="0"/>
        <c:ser>
          <c:idx val="0"/>
          <c:order val="0"/>
          <c:tx>
            <c:v>Vlaanderen</c:v>
          </c:tx>
          <c:spPr>
            <a:ln w="31750" cap="rnd">
              <a:solidFill>
                <a:srgbClr val="FFC000"/>
              </a:solidFill>
              <a:round/>
            </a:ln>
            <a:effectLst/>
          </c:spPr>
          <c:marker>
            <c:symbol val="none"/>
          </c:marker>
          <c:cat>
            <c:strRef>
              <c:f>Blad1!$B$1:$M$1</c:f>
              <c:strCach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strCache>
            </c:strRef>
          </c:cat>
          <c:val>
            <c:numRef>
              <c:f>Blad1!$B$4:$M$4</c:f>
              <c:numCache>
                <c:formatCode>General</c:formatCode>
                <c:ptCount val="12"/>
                <c:pt idx="0">
                  <c:v>10.8</c:v>
                </c:pt>
                <c:pt idx="1">
                  <c:v>11.3</c:v>
                </c:pt>
                <c:pt idx="2">
                  <c:v>11.4</c:v>
                </c:pt>
                <c:pt idx="3">
                  <c:v>10.9</c:v>
                </c:pt>
                <c:pt idx="4">
                  <c:v>10.1</c:v>
                </c:pt>
                <c:pt idx="5">
                  <c:v>10.1</c:v>
                </c:pt>
                <c:pt idx="6">
                  <c:v>10.4</c:v>
                </c:pt>
                <c:pt idx="7">
                  <c:v>9.8000000000000007</c:v>
                </c:pt>
                <c:pt idx="8">
                  <c:v>11</c:v>
                </c:pt>
                <c:pt idx="9">
                  <c:v>10.8</c:v>
                </c:pt>
                <c:pt idx="10">
                  <c:v>11.1</c:v>
                </c:pt>
                <c:pt idx="11">
                  <c:v>10.3</c:v>
                </c:pt>
              </c:numCache>
            </c:numRef>
          </c:val>
          <c:smooth val="0"/>
          <c:extLst>
            <c:ext xmlns:c16="http://schemas.microsoft.com/office/drawing/2014/chart" uri="{C3380CC4-5D6E-409C-BE32-E72D297353CC}">
              <c16:uniqueId val="{00000000-DC13-4E2C-AB6A-57A73406B963}"/>
            </c:ext>
          </c:extLst>
        </c:ser>
        <c:ser>
          <c:idx val="1"/>
          <c:order val="1"/>
          <c:tx>
            <c:strRef>
              <c:f>Blad1!$A$5</c:f>
              <c:strCache>
                <c:ptCount val="1"/>
                <c:pt idx="0">
                  <c:v>Wallonië</c:v>
                </c:pt>
              </c:strCache>
            </c:strRef>
          </c:tx>
          <c:spPr>
            <a:ln w="31750" cap="rnd">
              <a:solidFill>
                <a:schemeClr val="tx1"/>
              </a:solidFill>
              <a:round/>
            </a:ln>
            <a:effectLst/>
          </c:spPr>
          <c:marker>
            <c:symbol val="none"/>
          </c:marker>
          <c:cat>
            <c:strRef>
              <c:f>Blad1!$B$1:$M$1</c:f>
              <c:strCach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strCache>
            </c:strRef>
          </c:cat>
          <c:val>
            <c:numRef>
              <c:f>Blad1!$B$5:$M$5</c:f>
              <c:numCache>
                <c:formatCode>General</c:formatCode>
                <c:ptCount val="12"/>
                <c:pt idx="0">
                  <c:v>17</c:v>
                </c:pt>
                <c:pt idx="1">
                  <c:v>16.8</c:v>
                </c:pt>
                <c:pt idx="2">
                  <c:v>17.100000000000001</c:v>
                </c:pt>
                <c:pt idx="3">
                  <c:v>18.8</c:v>
                </c:pt>
                <c:pt idx="4">
                  <c:v>19.5</c:v>
                </c:pt>
                <c:pt idx="5">
                  <c:v>18.399999999999999</c:v>
                </c:pt>
                <c:pt idx="6">
                  <c:v>17.7</c:v>
                </c:pt>
                <c:pt idx="7">
                  <c:v>19.2</c:v>
                </c:pt>
                <c:pt idx="8">
                  <c:v>17.399999999999999</c:v>
                </c:pt>
                <c:pt idx="9">
                  <c:v>16.7</c:v>
                </c:pt>
                <c:pt idx="10">
                  <c:v>18.3</c:v>
                </c:pt>
                <c:pt idx="11">
                  <c:v>18.3</c:v>
                </c:pt>
              </c:numCache>
            </c:numRef>
          </c:val>
          <c:smooth val="0"/>
          <c:extLst>
            <c:ext xmlns:c16="http://schemas.microsoft.com/office/drawing/2014/chart" uri="{C3380CC4-5D6E-409C-BE32-E72D297353CC}">
              <c16:uniqueId val="{00000001-DC13-4E2C-AB6A-57A73406B963}"/>
            </c:ext>
          </c:extLst>
        </c:ser>
        <c:ser>
          <c:idx val="2"/>
          <c:order val="2"/>
          <c:tx>
            <c:v>Brussel</c:v>
          </c:tx>
          <c:spPr>
            <a:ln w="31750" cap="rnd">
              <a:solidFill>
                <a:schemeClr val="bg1">
                  <a:lumMod val="65000"/>
                </a:schemeClr>
              </a:solidFill>
              <a:round/>
            </a:ln>
            <a:effectLst/>
          </c:spPr>
          <c:marker>
            <c:symbol val="none"/>
          </c:marker>
          <c:cat>
            <c:strRef>
              <c:f>Blad1!$B$1:$M$1</c:f>
              <c:strCach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strCache>
            </c:strRef>
          </c:cat>
          <c:val>
            <c:numRef>
              <c:f>Blad1!$B$6:$M$6</c:f>
              <c:numCache>
                <c:formatCode>General</c:formatCode>
                <c:ptCount val="12"/>
                <c:pt idx="0">
                  <c:v>27</c:v>
                </c:pt>
                <c:pt idx="1">
                  <c:v>29.9</c:v>
                </c:pt>
                <c:pt idx="2">
                  <c:v>25.9</c:v>
                </c:pt>
                <c:pt idx="3">
                  <c:v>28.2</c:v>
                </c:pt>
                <c:pt idx="4">
                  <c:v>26.3</c:v>
                </c:pt>
                <c:pt idx="5">
                  <c:v>27.8</c:v>
                </c:pt>
                <c:pt idx="6">
                  <c:v>28.3</c:v>
                </c:pt>
                <c:pt idx="7">
                  <c:v>33.700000000000003</c:v>
                </c:pt>
                <c:pt idx="8">
                  <c:v>32.5</c:v>
                </c:pt>
                <c:pt idx="9">
                  <c:v>33.5</c:v>
                </c:pt>
                <c:pt idx="10">
                  <c:v>30.9</c:v>
                </c:pt>
                <c:pt idx="11">
                  <c:v>29.7</c:v>
                </c:pt>
              </c:numCache>
            </c:numRef>
          </c:val>
          <c:smooth val="0"/>
          <c:extLst>
            <c:ext xmlns:c16="http://schemas.microsoft.com/office/drawing/2014/chart" uri="{C3380CC4-5D6E-409C-BE32-E72D297353CC}">
              <c16:uniqueId val="{00000002-DC13-4E2C-AB6A-57A73406B963}"/>
            </c:ext>
          </c:extLst>
        </c:ser>
        <c:dLbls>
          <c:showLegendKey val="0"/>
          <c:showVal val="0"/>
          <c:showCatName val="0"/>
          <c:showSerName val="0"/>
          <c:showPercent val="0"/>
          <c:showBubbleSize val="0"/>
        </c:dLbls>
        <c:smooth val="0"/>
        <c:axId val="676179272"/>
        <c:axId val="676178488"/>
      </c:lineChart>
      <c:catAx>
        <c:axId val="6761792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78488"/>
        <c:crosses val="autoZero"/>
        <c:auto val="1"/>
        <c:lblAlgn val="ctr"/>
        <c:lblOffset val="100"/>
        <c:noMultiLvlLbl val="0"/>
      </c:catAx>
      <c:valAx>
        <c:axId val="676178488"/>
        <c:scaling>
          <c:orientation val="minMax"/>
          <c:max val="35"/>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79272"/>
        <c:crosses val="autoZero"/>
        <c:crossBetween val="between"/>
      </c:valAx>
      <c:spPr>
        <a:noFill/>
        <a:ln>
          <a:noFill/>
        </a:ln>
        <a:effectLst/>
      </c:spPr>
    </c:plotArea>
    <c:legend>
      <c:legendPos val="b"/>
      <c:layout>
        <c:manualLayout>
          <c:xMode val="edge"/>
          <c:yMode val="edge"/>
          <c:x val="0.25634703668269299"/>
          <c:y val="0.67615625626788423"/>
          <c:w val="0.38899697039371073"/>
          <c:h val="0.1469139831670877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b="1" dirty="0">
                <a:solidFill>
                  <a:schemeClr val="tx1"/>
                </a:solidFill>
                <a:latin typeface="+mn-lt"/>
                <a:cs typeface="Helvetica" panose="020B0604020202020204" pitchFamily="34" charset="0"/>
              </a:rPr>
              <a:t>Productiviteitsontwikkeling totale economie</a:t>
            </a:r>
          </a:p>
          <a:p>
            <a:pPr>
              <a:defRPr/>
            </a:pPr>
            <a:r>
              <a:rPr lang="nl-BE" sz="1200" dirty="0">
                <a:solidFill>
                  <a:schemeClr val="tx1"/>
                </a:solidFill>
                <a:latin typeface="+mn-lt"/>
                <a:cs typeface="Helvetica" panose="020B0604020202020204" pitchFamily="34" charset="0"/>
              </a:rPr>
              <a:t>(in volume, 1995 = 100)</a:t>
            </a:r>
          </a:p>
        </c:rich>
      </c:tx>
      <c:layout>
        <c:manualLayout>
          <c:xMode val="edge"/>
          <c:yMode val="edge"/>
          <c:x val="0.24726399828504694"/>
          <c:y val="0.1148687919682293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4930829327085271"/>
          <c:y val="0.15945188592178938"/>
          <c:w val="0.78686715321262601"/>
          <c:h val="0.67553535925390562"/>
        </c:manualLayout>
      </c:layout>
      <c:lineChart>
        <c:grouping val="standard"/>
        <c:varyColors val="0"/>
        <c:ser>
          <c:idx val="0"/>
          <c:order val="0"/>
          <c:tx>
            <c:v>Vlaanderen</c:v>
          </c:tx>
          <c:spPr>
            <a:ln w="28575" cap="rnd">
              <a:solidFill>
                <a:srgbClr val="FFC000"/>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'13'!$B$104:$W$104</c:f>
              <c:numCache>
                <c:formatCode>#,#00</c:formatCode>
                <c:ptCount val="22"/>
                <c:pt idx="0" formatCode="General">
                  <c:v>100</c:v>
                </c:pt>
                <c:pt idx="1">
                  <c:v>100.6</c:v>
                </c:pt>
                <c:pt idx="2">
                  <c:v>104.2216</c:v>
                </c:pt>
                <c:pt idx="3">
                  <c:v>103.9089352</c:v>
                </c:pt>
                <c:pt idx="4">
                  <c:v>106.09102283919999</c:v>
                </c:pt>
                <c:pt idx="5">
                  <c:v>107.57629715894879</c:v>
                </c:pt>
                <c:pt idx="6">
                  <c:v>106.93083937599509</c:v>
                </c:pt>
                <c:pt idx="7">
                  <c:v>109.069456163515</c:v>
                </c:pt>
                <c:pt idx="8">
                  <c:v>110.48735909364068</c:v>
                </c:pt>
                <c:pt idx="9">
                  <c:v>112.80759363460712</c:v>
                </c:pt>
                <c:pt idx="10">
                  <c:v>113.59724679004935</c:v>
                </c:pt>
                <c:pt idx="11">
                  <c:v>114.96041375152994</c:v>
                </c:pt>
                <c:pt idx="12">
                  <c:v>117.83442409531818</c:v>
                </c:pt>
                <c:pt idx="13">
                  <c:v>116.656079854365</c:v>
                </c:pt>
                <c:pt idx="14">
                  <c:v>114.90623865654953</c:v>
                </c:pt>
                <c:pt idx="15">
                  <c:v>117.08945719102397</c:v>
                </c:pt>
                <c:pt idx="16">
                  <c:v>118.61162013450726</c:v>
                </c:pt>
                <c:pt idx="17">
                  <c:v>118.61162013450726</c:v>
                </c:pt>
                <c:pt idx="18">
                  <c:v>119.79773633585233</c:v>
                </c:pt>
                <c:pt idx="19">
                  <c:v>120.99571369921085</c:v>
                </c:pt>
                <c:pt idx="20">
                  <c:v>121.96367940880454</c:v>
                </c:pt>
                <c:pt idx="21">
                  <c:v>122.45153412643975</c:v>
                </c:pt>
              </c:numCache>
            </c:numRef>
          </c:val>
          <c:smooth val="0"/>
          <c:extLst>
            <c:ext xmlns:c16="http://schemas.microsoft.com/office/drawing/2014/chart" uri="{C3380CC4-5D6E-409C-BE32-E72D297353CC}">
              <c16:uniqueId val="{00000000-28AE-4590-B106-991579CA5447}"/>
            </c:ext>
          </c:extLst>
        </c:ser>
        <c:ser>
          <c:idx val="1"/>
          <c:order val="1"/>
          <c:tx>
            <c:v>Wallonië</c:v>
          </c:tx>
          <c:spPr>
            <a:ln w="28575" cap="rnd">
              <a:solidFill>
                <a:schemeClr val="tx1"/>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'13'!$B$105:$W$105</c:f>
              <c:numCache>
                <c:formatCode>#,#00</c:formatCode>
                <c:ptCount val="22"/>
                <c:pt idx="0" formatCode="General">
                  <c:v>100</c:v>
                </c:pt>
                <c:pt idx="1">
                  <c:v>100.49999999999999</c:v>
                </c:pt>
                <c:pt idx="2">
                  <c:v>102.81149999999998</c:v>
                </c:pt>
                <c:pt idx="3">
                  <c:v>103.63399199999998</c:v>
                </c:pt>
                <c:pt idx="4">
                  <c:v>104.25579595199997</c:v>
                </c:pt>
                <c:pt idx="5">
                  <c:v>106.02814448318397</c:v>
                </c:pt>
                <c:pt idx="6">
                  <c:v>106.87636963904944</c:v>
                </c:pt>
                <c:pt idx="7">
                  <c:v>107.83825696580088</c:v>
                </c:pt>
                <c:pt idx="8">
                  <c:v>109.88718384815108</c:v>
                </c:pt>
                <c:pt idx="9">
                  <c:v>111.86515315741781</c:v>
                </c:pt>
                <c:pt idx="10">
                  <c:v>111.64142285110297</c:v>
                </c:pt>
                <c:pt idx="11">
                  <c:v>112.75783707961401</c:v>
                </c:pt>
                <c:pt idx="12">
                  <c:v>114.11093112456938</c:v>
                </c:pt>
                <c:pt idx="13">
                  <c:v>114.6814857801922</c:v>
                </c:pt>
                <c:pt idx="14">
                  <c:v>111.12635972100624</c:v>
                </c:pt>
                <c:pt idx="15">
                  <c:v>114.01564507375241</c:v>
                </c:pt>
                <c:pt idx="16">
                  <c:v>113.5595824934574</c:v>
                </c:pt>
                <c:pt idx="17">
                  <c:v>112.65110583350973</c:v>
                </c:pt>
                <c:pt idx="18">
                  <c:v>112.42580362184272</c:v>
                </c:pt>
                <c:pt idx="19">
                  <c:v>113.77491326530483</c:v>
                </c:pt>
                <c:pt idx="20">
                  <c:v>114.11623800510074</c:v>
                </c:pt>
                <c:pt idx="21">
                  <c:v>114.45858671911603</c:v>
                </c:pt>
              </c:numCache>
            </c:numRef>
          </c:val>
          <c:smooth val="0"/>
          <c:extLst>
            <c:ext xmlns:c16="http://schemas.microsoft.com/office/drawing/2014/chart" uri="{C3380CC4-5D6E-409C-BE32-E72D297353CC}">
              <c16:uniqueId val="{00000001-28AE-4590-B106-991579CA5447}"/>
            </c:ext>
          </c:extLst>
        </c:ser>
        <c:ser>
          <c:idx val="2"/>
          <c:order val="2"/>
          <c:tx>
            <c:v>Brussel</c:v>
          </c:tx>
          <c:spPr>
            <a:ln w="28575" cap="rnd">
              <a:solidFill>
                <a:schemeClr val="bg1">
                  <a:lumMod val="65000"/>
                </a:schemeClr>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'13'!$B$106:$W$106</c:f>
              <c:numCache>
                <c:formatCode>#,#00</c:formatCode>
                <c:ptCount val="22"/>
                <c:pt idx="0" formatCode="General">
                  <c:v>100</c:v>
                </c:pt>
                <c:pt idx="1">
                  <c:v>102.8</c:v>
                </c:pt>
                <c:pt idx="2">
                  <c:v>103.41679999999999</c:v>
                </c:pt>
                <c:pt idx="3">
                  <c:v>104.45096799999999</c:v>
                </c:pt>
                <c:pt idx="4">
                  <c:v>107.37559510399998</c:v>
                </c:pt>
                <c:pt idx="5">
                  <c:v>108.66410224524799</c:v>
                </c:pt>
                <c:pt idx="6">
                  <c:v>109.31608685871947</c:v>
                </c:pt>
                <c:pt idx="7">
                  <c:v>112.26762120390489</c:v>
                </c:pt>
                <c:pt idx="8">
                  <c:v>111.14494499186584</c:v>
                </c:pt>
                <c:pt idx="9">
                  <c:v>114.59043828661368</c:v>
                </c:pt>
                <c:pt idx="10">
                  <c:v>116.65306617577272</c:v>
                </c:pt>
                <c:pt idx="11">
                  <c:v>119.33608669781549</c:v>
                </c:pt>
                <c:pt idx="12">
                  <c:v>119.33608669781549</c:v>
                </c:pt>
                <c:pt idx="13">
                  <c:v>118.85874235102423</c:v>
                </c:pt>
                <c:pt idx="14">
                  <c:v>115.29298008049351</c:v>
                </c:pt>
                <c:pt idx="15">
                  <c:v>116.44590988129845</c:v>
                </c:pt>
                <c:pt idx="16">
                  <c:v>116.91169352082365</c:v>
                </c:pt>
                <c:pt idx="17">
                  <c:v>116.56095844026117</c:v>
                </c:pt>
                <c:pt idx="18">
                  <c:v>115.39534885585856</c:v>
                </c:pt>
                <c:pt idx="19">
                  <c:v>116.08772094899371</c:v>
                </c:pt>
                <c:pt idx="20">
                  <c:v>115.97163322804471</c:v>
                </c:pt>
                <c:pt idx="21">
                  <c:v>115.97163322804471</c:v>
                </c:pt>
              </c:numCache>
            </c:numRef>
          </c:val>
          <c:smooth val="0"/>
          <c:extLst>
            <c:ext xmlns:c16="http://schemas.microsoft.com/office/drawing/2014/chart" uri="{C3380CC4-5D6E-409C-BE32-E72D297353CC}">
              <c16:uniqueId val="{00000002-28AE-4590-B106-991579CA5447}"/>
            </c:ext>
          </c:extLst>
        </c:ser>
        <c:dLbls>
          <c:showLegendKey val="0"/>
          <c:showVal val="0"/>
          <c:showCatName val="0"/>
          <c:showSerName val="0"/>
          <c:showPercent val="0"/>
          <c:showBubbleSize val="0"/>
        </c:dLbls>
        <c:smooth val="0"/>
        <c:axId val="676181232"/>
        <c:axId val="676191424"/>
      </c:lineChart>
      <c:catAx>
        <c:axId val="676181232"/>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2700000" spcFirstLastPara="1" vertOverflow="ellipsis" wrap="square" anchor="ctr" anchorCtr="1"/>
          <a:lstStyle/>
          <a:p>
            <a:pPr>
              <a:defRPr sz="1000" b="1" i="0" u="none" strike="noStrike" kern="1200" baseline="0">
                <a:solidFill>
                  <a:schemeClr val="tx1"/>
                </a:solidFill>
                <a:latin typeface="Helvetica" panose="020B0604020202020204" pitchFamily="34" charset="0"/>
                <a:ea typeface="+mn-ea"/>
                <a:cs typeface="+mn-cs"/>
              </a:defRPr>
            </a:pPr>
            <a:endParaRPr lang="nl-NL"/>
          </a:p>
        </c:txPr>
        <c:crossAx val="676191424"/>
        <c:crosses val="autoZero"/>
        <c:auto val="1"/>
        <c:lblAlgn val="ctr"/>
        <c:lblOffset val="100"/>
        <c:noMultiLvlLbl val="0"/>
      </c:catAx>
      <c:valAx>
        <c:axId val="676191424"/>
        <c:scaling>
          <c:orientation val="minMax"/>
          <c:max val="125"/>
          <c:min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mn-cs"/>
              </a:defRPr>
            </a:pPr>
            <a:endParaRPr lang="nl-NL"/>
          </a:p>
        </c:txPr>
        <c:crossAx val="676181232"/>
        <c:crosses val="autoZero"/>
        <c:crossBetween val="between"/>
      </c:valAx>
      <c:spPr>
        <a:noFill/>
        <a:ln>
          <a:noFill/>
        </a:ln>
        <a:effectLst/>
      </c:spPr>
    </c:plotArea>
    <c:legend>
      <c:legendPos val="r"/>
      <c:layout>
        <c:manualLayout>
          <c:xMode val="edge"/>
          <c:yMode val="edge"/>
          <c:x val="0.57862787421842543"/>
          <c:y val="0.57746427529892097"/>
          <c:w val="0.31605265558021461"/>
          <c:h val="0.2343766404199475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b="1" dirty="0">
                <a:solidFill>
                  <a:schemeClr val="tx1"/>
                </a:solidFill>
                <a:latin typeface="+mn-lt"/>
                <a:cs typeface="Helvetica" panose="020B0604020202020204" pitchFamily="34" charset="0"/>
              </a:rPr>
              <a:t>Reële loonkost per eenheid product</a:t>
            </a:r>
          </a:p>
          <a:p>
            <a:pPr>
              <a:defRPr/>
            </a:pPr>
            <a:r>
              <a:rPr lang="nl-BE" sz="1200" b="0" dirty="0">
                <a:solidFill>
                  <a:schemeClr val="tx1"/>
                </a:solidFill>
                <a:latin typeface="+mn-lt"/>
                <a:cs typeface="Helvetica" panose="020B0604020202020204" pitchFamily="34" charset="0"/>
              </a:rPr>
              <a:t>(1995 = 100)</a:t>
            </a:r>
          </a:p>
        </c:rich>
      </c:tx>
      <c:layout>
        <c:manualLayout>
          <c:xMode val="edge"/>
          <c:yMode val="edge"/>
          <c:x val="0.2264428068735897"/>
          <c:y val="1.032763782195073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7.6469816272965882E-2"/>
          <c:y val="5.5960417602842323E-2"/>
          <c:w val="0.89019685039370078"/>
          <c:h val="0.74402785984994402"/>
        </c:manualLayout>
      </c:layout>
      <c:lineChart>
        <c:grouping val="standard"/>
        <c:varyColors val="0"/>
        <c:ser>
          <c:idx val="0"/>
          <c:order val="0"/>
          <c:tx>
            <c:v>Brussel</c:v>
          </c:tx>
          <c:spPr>
            <a:ln w="28575" cap="rnd">
              <a:solidFill>
                <a:schemeClr val="bg1">
                  <a:lumMod val="65000"/>
                </a:schemeClr>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'13'!$B$131:$W$131</c:f>
              <c:numCache>
                <c:formatCode>General</c:formatCode>
                <c:ptCount val="22"/>
                <c:pt idx="0">
                  <c:v>100</c:v>
                </c:pt>
                <c:pt idx="1">
                  <c:v>98.832684824902714</c:v>
                </c:pt>
                <c:pt idx="2">
                  <c:v>99.127414501318924</c:v>
                </c:pt>
                <c:pt idx="3">
                  <c:v>99.421852366174321</c:v>
                </c:pt>
                <c:pt idx="4">
                  <c:v>99.905421687021473</c:v>
                </c:pt>
                <c:pt idx="5">
                  <c:v>97.832285466243334</c:v>
                </c:pt>
                <c:pt idx="6">
                  <c:v>98.804773393343197</c:v>
                </c:pt>
                <c:pt idx="7">
                  <c:v>98.900980572888813</c:v>
                </c:pt>
                <c:pt idx="8">
                  <c:v>98.900980572888813</c:v>
                </c:pt>
                <c:pt idx="9">
                  <c:v>95.063891122922229</c:v>
                </c:pt>
                <c:pt idx="10">
                  <c:v>93.476380170967715</c:v>
                </c:pt>
                <c:pt idx="11">
                  <c:v>91.192011154081897</c:v>
                </c:pt>
                <c:pt idx="12">
                  <c:v>92.195123276776798</c:v>
                </c:pt>
                <c:pt idx="13">
                  <c:v>91.917427122328661</c:v>
                </c:pt>
                <c:pt idx="14">
                  <c:v>96.655438829665187</c:v>
                </c:pt>
                <c:pt idx="15">
                  <c:v>94.55007283535565</c:v>
                </c:pt>
                <c:pt idx="16">
                  <c:v>93.608339042174805</c:v>
                </c:pt>
                <c:pt idx="17">
                  <c:v>94.92279916914616</c:v>
                </c:pt>
                <c:pt idx="18">
                  <c:v>97.12807632156067</c:v>
                </c:pt>
                <c:pt idx="19">
                  <c:v>96.934978754320994</c:v>
                </c:pt>
                <c:pt idx="20">
                  <c:v>96.934978754320994</c:v>
                </c:pt>
                <c:pt idx="21">
                  <c:v>95.771759009269147</c:v>
                </c:pt>
              </c:numCache>
            </c:numRef>
          </c:val>
          <c:smooth val="0"/>
          <c:extLst>
            <c:ext xmlns:c16="http://schemas.microsoft.com/office/drawing/2014/chart" uri="{C3380CC4-5D6E-409C-BE32-E72D297353CC}">
              <c16:uniqueId val="{00000000-ABF7-49B4-989C-7E76D9B9EC86}"/>
            </c:ext>
          </c:extLst>
        </c:ser>
        <c:ser>
          <c:idx val="1"/>
          <c:order val="1"/>
          <c:tx>
            <c:v>Vlaanderen</c:v>
          </c:tx>
          <c:spPr>
            <a:ln w="28575" cap="rnd">
              <a:solidFill>
                <a:srgbClr val="FFC000"/>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'13'!$B$132:$W$132</c:f>
              <c:numCache>
                <c:formatCode>General</c:formatCode>
                <c:ptCount val="22"/>
                <c:pt idx="0">
                  <c:v>100</c:v>
                </c:pt>
                <c:pt idx="1">
                  <c:v>100.19880715705767</c:v>
                </c:pt>
                <c:pt idx="2">
                  <c:v>98.457901241201455</c:v>
                </c:pt>
                <c:pt idx="3">
                  <c:v>98.556655404933835</c:v>
                </c:pt>
                <c:pt idx="4">
                  <c:v>99.425421221431804</c:v>
                </c:pt>
                <c:pt idx="5">
                  <c:v>96.679946079222631</c:v>
                </c:pt>
                <c:pt idx="6">
                  <c:v>98.917007205804225</c:v>
                </c:pt>
                <c:pt idx="7">
                  <c:v>99.40189449602876</c:v>
                </c:pt>
                <c:pt idx="8">
                  <c:v>98.715010723598155</c:v>
                </c:pt>
                <c:pt idx="9">
                  <c:v>96.104525621211138</c:v>
                </c:pt>
                <c:pt idx="10">
                  <c:v>93.90948680364626</c:v>
                </c:pt>
                <c:pt idx="11">
                  <c:v>92.981527447879003</c:v>
                </c:pt>
                <c:pt idx="12">
                  <c:v>90.895112685633919</c:v>
                </c:pt>
                <c:pt idx="13">
                  <c:v>92.088684872414959</c:v>
                </c:pt>
                <c:pt idx="14">
                  <c:v>93.865014834420933</c:v>
                </c:pt>
                <c:pt idx="15">
                  <c:v>91.377914343224305</c:v>
                </c:pt>
                <c:pt idx="16">
                  <c:v>89.934630404930559</c:v>
                </c:pt>
                <c:pt idx="17">
                  <c:v>91.103780600194639</c:v>
                </c:pt>
                <c:pt idx="18">
                  <c:v>91.554789415047082</c:v>
                </c:pt>
                <c:pt idx="19">
                  <c:v>90.920251270586348</c:v>
                </c:pt>
                <c:pt idx="20">
                  <c:v>89.928065988863679</c:v>
                </c:pt>
                <c:pt idx="21">
                  <c:v>88.136670252033724</c:v>
                </c:pt>
              </c:numCache>
            </c:numRef>
          </c:val>
          <c:smooth val="0"/>
          <c:extLst>
            <c:ext xmlns:c16="http://schemas.microsoft.com/office/drawing/2014/chart" uri="{C3380CC4-5D6E-409C-BE32-E72D297353CC}">
              <c16:uniqueId val="{00000001-ABF7-49B4-989C-7E76D9B9EC86}"/>
            </c:ext>
          </c:extLst>
        </c:ser>
        <c:ser>
          <c:idx val="2"/>
          <c:order val="2"/>
          <c:tx>
            <c:v>Wallonië</c:v>
          </c:tx>
          <c:spPr>
            <a:ln w="28575" cap="rnd">
              <a:solidFill>
                <a:schemeClr val="tx1"/>
              </a:solidFill>
              <a:round/>
            </a:ln>
            <a:effectLst/>
          </c:spPr>
          <c:marker>
            <c:symbol val="none"/>
          </c:marker>
          <c:cat>
            <c:numRef>
              <c:f>'13'!$B$79:$W$79</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'13'!$B$133:$W$133</c:f>
              <c:numCache>
                <c:formatCode>General</c:formatCode>
                <c:ptCount val="22"/>
                <c:pt idx="0">
                  <c:v>100</c:v>
                </c:pt>
                <c:pt idx="1">
                  <c:v>100.1990049751244</c:v>
                </c:pt>
                <c:pt idx="2">
                  <c:v>100.00311249227956</c:v>
                </c:pt>
                <c:pt idx="3">
                  <c:v>98.713389811327545</c:v>
                </c:pt>
                <c:pt idx="4">
                  <c:v>99.792760872882809</c:v>
                </c:pt>
                <c:pt idx="5">
                  <c:v>97.143395539974435</c:v>
                </c:pt>
                <c:pt idx="6">
                  <c:v>97.625257621025867</c:v>
                </c:pt>
                <c:pt idx="7">
                  <c:v>98.979820164826037</c:v>
                </c:pt>
                <c:pt idx="8">
                  <c:v>97.619940398086527</c:v>
                </c:pt>
                <c:pt idx="9">
                  <c:v>95.126700270041084</c:v>
                </c:pt>
                <c:pt idx="10">
                  <c:v>94.173526920641876</c:v>
                </c:pt>
                <c:pt idx="11">
                  <c:v>93.614080226063805</c:v>
                </c:pt>
                <c:pt idx="12">
                  <c:v>92.04151168471688</c:v>
                </c:pt>
                <c:pt idx="13">
                  <c:v>91.949928091000757</c:v>
                </c:pt>
                <c:pt idx="14">
                  <c:v>96.599614857212373</c:v>
                </c:pt>
                <c:pt idx="15">
                  <c:v>93.116003015383058</c:v>
                </c:pt>
                <c:pt idx="16">
                  <c:v>93.770432755451012</c:v>
                </c:pt>
                <c:pt idx="17">
                  <c:v>95.660965673907683</c:v>
                </c:pt>
                <c:pt idx="18">
                  <c:v>97.769724436258358</c:v>
                </c:pt>
                <c:pt idx="19">
                  <c:v>96.996841239133786</c:v>
                </c:pt>
                <c:pt idx="20">
                  <c:v>96.61001435483017</c:v>
                </c:pt>
                <c:pt idx="21">
                  <c:v>94.972556484409324</c:v>
                </c:pt>
              </c:numCache>
            </c:numRef>
          </c:val>
          <c:smooth val="0"/>
          <c:extLst>
            <c:ext xmlns:c16="http://schemas.microsoft.com/office/drawing/2014/chart" uri="{C3380CC4-5D6E-409C-BE32-E72D297353CC}">
              <c16:uniqueId val="{00000002-ABF7-49B4-989C-7E76D9B9EC86}"/>
            </c:ext>
          </c:extLst>
        </c:ser>
        <c:dLbls>
          <c:showLegendKey val="0"/>
          <c:showVal val="0"/>
          <c:showCatName val="0"/>
          <c:showSerName val="0"/>
          <c:showPercent val="0"/>
          <c:showBubbleSize val="0"/>
        </c:dLbls>
        <c:smooth val="0"/>
        <c:axId val="676190640"/>
        <c:axId val="676191816"/>
      </c:lineChart>
      <c:catAx>
        <c:axId val="67619064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91816"/>
        <c:crosses val="autoZero"/>
        <c:auto val="1"/>
        <c:lblAlgn val="ctr"/>
        <c:lblOffset val="100"/>
        <c:noMultiLvlLbl val="0"/>
      </c:catAx>
      <c:valAx>
        <c:axId val="676191816"/>
        <c:scaling>
          <c:orientation val="minMax"/>
          <c:min val="86"/>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Calibri" panose="020F0502020204030204" pitchFamily="34" charset="0"/>
                <a:ea typeface="+mn-ea"/>
                <a:cs typeface="+mn-cs"/>
              </a:defRPr>
            </a:pPr>
            <a:endParaRPr lang="nl-NL"/>
          </a:p>
        </c:txPr>
        <c:crossAx val="676190640"/>
        <c:crosses val="autoZero"/>
        <c:crossBetween val="between"/>
      </c:valAx>
      <c:spPr>
        <a:noFill/>
        <a:ln>
          <a:noFill/>
        </a:ln>
        <a:effectLst/>
      </c:spPr>
    </c:plotArea>
    <c:legend>
      <c:legendPos val="r"/>
      <c:layout>
        <c:manualLayout>
          <c:xMode val="edge"/>
          <c:yMode val="edge"/>
          <c:x val="0.13311089238845147"/>
          <c:y val="0.43320378321250141"/>
          <c:w val="0.25304004334127572"/>
          <c:h val="0.2707289101975470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67401020253961"/>
          <c:y val="0.10773705499507791"/>
          <c:w val="0.86455379472907801"/>
          <c:h val="0.75521869795453433"/>
        </c:manualLayout>
      </c:layout>
      <c:barChart>
        <c:barDir val="col"/>
        <c:grouping val="clustered"/>
        <c:varyColors val="0"/>
        <c:ser>
          <c:idx val="0"/>
          <c:order val="0"/>
          <c:tx>
            <c:v>Vlaanderen</c:v>
          </c:tx>
          <c:spPr>
            <a:solidFill>
              <a:srgbClr val="FFC000"/>
            </a:solidFill>
            <a:ln>
              <a:noFill/>
            </a:ln>
            <a:effectLst/>
          </c:spPr>
          <c:invertIfNegative val="0"/>
          <c:cat>
            <c:numRef>
              <c:f>stakingsdagen!$K$4:$K$11</c:f>
              <c:numCache>
                <c:formatCode>General</c:formatCode>
                <c:ptCount val="8"/>
                <c:pt idx="0">
                  <c:v>2009</c:v>
                </c:pt>
                <c:pt idx="1">
                  <c:v>2010</c:v>
                </c:pt>
                <c:pt idx="2">
                  <c:v>2011</c:v>
                </c:pt>
                <c:pt idx="3">
                  <c:v>2012</c:v>
                </c:pt>
                <c:pt idx="4">
                  <c:v>2013</c:v>
                </c:pt>
                <c:pt idx="5">
                  <c:v>2014</c:v>
                </c:pt>
                <c:pt idx="6">
                  <c:v>2015</c:v>
                </c:pt>
                <c:pt idx="7">
                  <c:v>2016</c:v>
                </c:pt>
              </c:numCache>
            </c:numRef>
          </c:cat>
          <c:val>
            <c:numRef>
              <c:f>stakingsdagen!$L$4:$L$11</c:f>
              <c:numCache>
                <c:formatCode>_(* #,##0.00_);_(* \(#,##0.00\);_(* "-"??_);_(@_)</c:formatCode>
                <c:ptCount val="8"/>
                <c:pt idx="0">
                  <c:v>1.5599348326633778E-2</c:v>
                </c:pt>
                <c:pt idx="1">
                  <c:v>1.5018594865769107E-2</c:v>
                </c:pt>
                <c:pt idx="2">
                  <c:v>4.9119460780921234E-2</c:v>
                </c:pt>
                <c:pt idx="3">
                  <c:v>5.0237489613231198E-2</c:v>
                </c:pt>
                <c:pt idx="4">
                  <c:v>2.7262580060830193E-2</c:v>
                </c:pt>
                <c:pt idx="5">
                  <c:v>0.12729641806242287</c:v>
                </c:pt>
                <c:pt idx="6">
                  <c:v>2.0095189818197995E-2</c:v>
                </c:pt>
                <c:pt idx="7">
                  <c:v>5.58918804004594E-2</c:v>
                </c:pt>
              </c:numCache>
            </c:numRef>
          </c:val>
          <c:extLst>
            <c:ext xmlns:c16="http://schemas.microsoft.com/office/drawing/2014/chart" uri="{C3380CC4-5D6E-409C-BE32-E72D297353CC}">
              <c16:uniqueId val="{00000000-D5F8-4038-864B-3F9D31AAB125}"/>
            </c:ext>
          </c:extLst>
        </c:ser>
        <c:ser>
          <c:idx val="1"/>
          <c:order val="1"/>
          <c:tx>
            <c:v>Wallonië</c:v>
          </c:tx>
          <c:spPr>
            <a:solidFill>
              <a:schemeClr val="tx1"/>
            </a:solidFill>
            <a:ln>
              <a:noFill/>
            </a:ln>
            <a:effectLst/>
          </c:spPr>
          <c:invertIfNegative val="0"/>
          <c:cat>
            <c:numRef>
              <c:f>stakingsdagen!$K$4:$K$11</c:f>
              <c:numCache>
                <c:formatCode>General</c:formatCode>
                <c:ptCount val="8"/>
                <c:pt idx="0">
                  <c:v>2009</c:v>
                </c:pt>
                <c:pt idx="1">
                  <c:v>2010</c:v>
                </c:pt>
                <c:pt idx="2">
                  <c:v>2011</c:v>
                </c:pt>
                <c:pt idx="3">
                  <c:v>2012</c:v>
                </c:pt>
                <c:pt idx="4">
                  <c:v>2013</c:v>
                </c:pt>
                <c:pt idx="5">
                  <c:v>2014</c:v>
                </c:pt>
                <c:pt idx="6">
                  <c:v>2015</c:v>
                </c:pt>
                <c:pt idx="7">
                  <c:v>2016</c:v>
                </c:pt>
              </c:numCache>
            </c:numRef>
          </c:cat>
          <c:val>
            <c:numRef>
              <c:f>stakingsdagen!$M$4:$M$11</c:f>
              <c:numCache>
                <c:formatCode>_(* #,##0.00_);_(* \(#,##0.00\);_(* "-"??_);_(@_)</c:formatCode>
                <c:ptCount val="8"/>
                <c:pt idx="0">
                  <c:v>5.1958534547375923E-2</c:v>
                </c:pt>
                <c:pt idx="1">
                  <c:v>3.7510524467735666E-2</c:v>
                </c:pt>
                <c:pt idx="2">
                  <c:v>0.10965945101807018</c:v>
                </c:pt>
                <c:pt idx="3">
                  <c:v>8.7965782923363989E-2</c:v>
                </c:pt>
                <c:pt idx="4">
                  <c:v>7.0793804899912591E-2</c:v>
                </c:pt>
                <c:pt idx="5">
                  <c:v>0.14926949520365781</c:v>
                </c:pt>
                <c:pt idx="6">
                  <c:v>7.648422862532521E-2</c:v>
                </c:pt>
                <c:pt idx="7">
                  <c:v>0.10975107414634219</c:v>
                </c:pt>
              </c:numCache>
            </c:numRef>
          </c:val>
          <c:extLst>
            <c:ext xmlns:c16="http://schemas.microsoft.com/office/drawing/2014/chart" uri="{C3380CC4-5D6E-409C-BE32-E72D297353CC}">
              <c16:uniqueId val="{00000001-D5F8-4038-864B-3F9D31AAB125}"/>
            </c:ext>
          </c:extLst>
        </c:ser>
        <c:dLbls>
          <c:showLegendKey val="0"/>
          <c:showVal val="0"/>
          <c:showCatName val="0"/>
          <c:showSerName val="0"/>
          <c:showPercent val="0"/>
          <c:showBubbleSize val="0"/>
        </c:dLbls>
        <c:gapWidth val="150"/>
        <c:overlap val="-25"/>
        <c:axId val="402655392"/>
        <c:axId val="402650688"/>
      </c:barChart>
      <c:catAx>
        <c:axId val="4026553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0" i="0" u="none" strike="noStrike" kern="1200" baseline="0">
                <a:solidFill>
                  <a:schemeClr val="tx1"/>
                </a:solidFill>
                <a:latin typeface="HelveticaNeueLT Std Cn" panose="020B0506030502030204" pitchFamily="34" charset="0"/>
                <a:ea typeface="+mn-ea"/>
                <a:cs typeface="+mn-cs"/>
              </a:defRPr>
            </a:pPr>
            <a:endParaRPr lang="nl-NL"/>
          </a:p>
        </c:txPr>
        <c:crossAx val="402650688"/>
        <c:crosses val="autoZero"/>
        <c:auto val="1"/>
        <c:lblAlgn val="ctr"/>
        <c:lblOffset val="100"/>
        <c:noMultiLvlLbl val="0"/>
      </c:catAx>
      <c:valAx>
        <c:axId val="402650688"/>
        <c:scaling>
          <c:orientation val="minMax"/>
        </c:scaling>
        <c:delete val="0"/>
        <c:axPos val="l"/>
        <c:numFmt formatCode="_(* #,##0.00_);_(* \(#,##0.00\);_(* &quot;-&quot;??_);_(@_)"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HelveticaNeueLT Std Cn" panose="020B0506030502030204" pitchFamily="34" charset="0"/>
                <a:ea typeface="+mn-ea"/>
                <a:cs typeface="+mn-cs"/>
              </a:defRPr>
            </a:pPr>
            <a:endParaRPr lang="nl-NL"/>
          </a:p>
        </c:txPr>
        <c:crossAx val="402655392"/>
        <c:crosses val="autoZero"/>
        <c:crossBetween val="between"/>
      </c:valAx>
      <c:spPr>
        <a:noFill/>
        <a:ln>
          <a:noFill/>
        </a:ln>
        <a:effectLst/>
      </c:spPr>
    </c:plotArea>
    <c:legend>
      <c:legendPos val="b"/>
      <c:layout>
        <c:manualLayout>
          <c:xMode val="edge"/>
          <c:yMode val="edge"/>
          <c:x val="0.17394751114144721"/>
          <c:y val="0.2414756682369649"/>
          <c:w val="0.15989347855718888"/>
          <c:h val="0.171286546391128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NeueLT Std Cn" panose="020B0506030502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57792437243061E-2"/>
          <c:y val="7.3492907801418442E-2"/>
          <c:w val="0.41974212446357162"/>
          <c:h val="0.76380323649062187"/>
        </c:manualLayout>
      </c:layout>
      <c:lineChart>
        <c:grouping val="standard"/>
        <c:varyColors val="0"/>
        <c:ser>
          <c:idx val="1"/>
          <c:order val="0"/>
          <c:tx>
            <c:strRef>
              <c:f>Sheet1!$B$1</c:f>
              <c:strCache>
                <c:ptCount val="1"/>
                <c:pt idx="0">
                  <c:v>Eurozone</c:v>
                </c:pt>
              </c:strCache>
            </c:strRef>
          </c:tx>
          <c:spPr>
            <a:ln w="31750" cap="rnd">
              <a:solidFill>
                <a:srgbClr val="0000CC"/>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Sheet1!$B$2:$B$23</c:f>
              <c:numCache>
                <c:formatCode>General</c:formatCode>
                <c:ptCount val="22"/>
                <c:pt idx="0">
                  <c:v>45.316262399999999</c:v>
                </c:pt>
                <c:pt idx="1">
                  <c:v>45.798772900000003</c:v>
                </c:pt>
                <c:pt idx="2">
                  <c:v>45.833592400000001</c:v>
                </c:pt>
                <c:pt idx="3">
                  <c:v>45.497876699999999</c:v>
                </c:pt>
                <c:pt idx="4">
                  <c:v>45.973592099999998</c:v>
                </c:pt>
                <c:pt idx="5">
                  <c:v>45.390401199999999</c:v>
                </c:pt>
                <c:pt idx="6">
                  <c:v>44.657591799999999</c:v>
                </c:pt>
                <c:pt idx="7">
                  <c:v>44.215855300000001</c:v>
                </c:pt>
                <c:pt idx="8">
                  <c:v>44.147691000000002</c:v>
                </c:pt>
                <c:pt idx="9">
                  <c:v>43.805044199999998</c:v>
                </c:pt>
                <c:pt idx="10">
                  <c:v>44.079851900000001</c:v>
                </c:pt>
                <c:pt idx="11">
                  <c:v>44.561025600000001</c:v>
                </c:pt>
                <c:pt idx="12">
                  <c:v>44.673310399999998</c:v>
                </c:pt>
                <c:pt idx="13">
                  <c:v>44.413806100000002</c:v>
                </c:pt>
                <c:pt idx="14">
                  <c:v>44.412387500000001</c:v>
                </c:pt>
                <c:pt idx="15">
                  <c:v>44.318956900000003</c:v>
                </c:pt>
                <c:pt idx="16">
                  <c:v>44.927553400000001</c:v>
                </c:pt>
                <c:pt idx="17">
                  <c:v>46.061988499999998</c:v>
                </c:pt>
                <c:pt idx="18">
                  <c:v>46.723190500000001</c:v>
                </c:pt>
                <c:pt idx="19">
                  <c:v>46.731057900000003</c:v>
                </c:pt>
                <c:pt idx="20">
                  <c:v>46.389517400000003</c:v>
                </c:pt>
                <c:pt idx="21">
                  <c:v>46.198624000000002</c:v>
                </c:pt>
              </c:numCache>
            </c:numRef>
          </c:val>
          <c:smooth val="0"/>
          <c:extLst>
            <c:ext xmlns:c16="http://schemas.microsoft.com/office/drawing/2014/chart" uri="{C3380CC4-5D6E-409C-BE32-E72D297353CC}">
              <c16:uniqueId val="{00000000-EEEF-4618-AF6A-0F85269E537D}"/>
            </c:ext>
          </c:extLst>
        </c:ser>
        <c:ser>
          <c:idx val="2"/>
          <c:order val="1"/>
          <c:tx>
            <c:strRef>
              <c:f>Sheet1!$C$1</c:f>
              <c:strCache>
                <c:ptCount val="1"/>
                <c:pt idx="0">
                  <c:v>België</c:v>
                </c:pt>
              </c:strCache>
            </c:strRef>
          </c:tx>
          <c:spPr>
            <a:ln w="31750" cap="rnd">
              <a:solidFill>
                <a:schemeClr val="tx1"/>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Sheet1!$C$2:$C$23</c:f>
              <c:numCache>
                <c:formatCode>General</c:formatCode>
                <c:ptCount val="22"/>
                <c:pt idx="0">
                  <c:v>47.9406094</c:v>
                </c:pt>
                <c:pt idx="1">
                  <c:v>48.7348918</c:v>
                </c:pt>
                <c:pt idx="2">
                  <c:v>49.111471000000002</c:v>
                </c:pt>
                <c:pt idx="3">
                  <c:v>49.612051700000002</c:v>
                </c:pt>
                <c:pt idx="4">
                  <c:v>49.517618900000002</c:v>
                </c:pt>
                <c:pt idx="5">
                  <c:v>48.980373499999999</c:v>
                </c:pt>
                <c:pt idx="6">
                  <c:v>49.3599034</c:v>
                </c:pt>
                <c:pt idx="7">
                  <c:v>49.551924100000001</c:v>
                </c:pt>
                <c:pt idx="8">
                  <c:v>48.953463300000003</c:v>
                </c:pt>
                <c:pt idx="9">
                  <c:v>48.774701999999998</c:v>
                </c:pt>
                <c:pt idx="10">
                  <c:v>48.870139799999997</c:v>
                </c:pt>
                <c:pt idx="11">
                  <c:v>48.673981099999999</c:v>
                </c:pt>
                <c:pt idx="12">
                  <c:v>48.317818000000003</c:v>
                </c:pt>
                <c:pt idx="13">
                  <c:v>49.180745999999999</c:v>
                </c:pt>
                <c:pt idx="14">
                  <c:v>48.770431899999998</c:v>
                </c:pt>
                <c:pt idx="15">
                  <c:v>49.344071900000003</c:v>
                </c:pt>
                <c:pt idx="16">
                  <c:v>50.326900700000003</c:v>
                </c:pt>
                <c:pt idx="17">
                  <c:v>51.639071000000001</c:v>
                </c:pt>
                <c:pt idx="18">
                  <c:v>52.731612200000001</c:v>
                </c:pt>
                <c:pt idx="19">
                  <c:v>52.038034400000001</c:v>
                </c:pt>
                <c:pt idx="20">
                  <c:v>51.354499599999997</c:v>
                </c:pt>
                <c:pt idx="21">
                  <c:v>50.729049699999997</c:v>
                </c:pt>
              </c:numCache>
            </c:numRef>
          </c:val>
          <c:smooth val="0"/>
          <c:extLst>
            <c:ext xmlns:c16="http://schemas.microsoft.com/office/drawing/2014/chart" uri="{C3380CC4-5D6E-409C-BE32-E72D297353CC}">
              <c16:uniqueId val="{00000001-EEEF-4618-AF6A-0F85269E537D}"/>
            </c:ext>
          </c:extLst>
        </c:ser>
        <c:ser>
          <c:idx val="6"/>
          <c:order val="2"/>
          <c:tx>
            <c:v>Gemiddelde 3 buurlanden</c:v>
          </c:tx>
          <c:spPr>
            <a:ln w="31750" cap="rnd">
              <a:solidFill>
                <a:srgbClr val="00B0F0"/>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Sheet1!$G$2:$G$23</c:f>
              <c:numCache>
                <c:formatCode>General</c:formatCode>
                <c:ptCount val="22"/>
                <c:pt idx="0">
                  <c:v>46.467521766666664</c:v>
                </c:pt>
                <c:pt idx="1">
                  <c:v>46.985901533333333</c:v>
                </c:pt>
                <c:pt idx="2">
                  <c:v>46.492421033333329</c:v>
                </c:pt>
                <c:pt idx="3">
                  <c:v>46.098250633333329</c:v>
                </c:pt>
                <c:pt idx="4">
                  <c:v>46.755531999999995</c:v>
                </c:pt>
                <c:pt idx="5">
                  <c:v>46.35425923333333</c:v>
                </c:pt>
                <c:pt idx="6">
                  <c:v>45.450301466666666</c:v>
                </c:pt>
                <c:pt idx="7">
                  <c:v>44.77853009999999</c:v>
                </c:pt>
                <c:pt idx="8">
                  <c:v>44.7616151</c:v>
                </c:pt>
                <c:pt idx="9">
                  <c:v>44.507187033333338</c:v>
                </c:pt>
                <c:pt idx="10">
                  <c:v>44.851180699999993</c:v>
                </c:pt>
                <c:pt idx="11">
                  <c:v>45.457902633333333</c:v>
                </c:pt>
                <c:pt idx="12">
                  <c:v>45.117239600000005</c:v>
                </c:pt>
                <c:pt idx="13">
                  <c:v>45.662295033333329</c:v>
                </c:pt>
                <c:pt idx="14">
                  <c:v>45.560327666666666</c:v>
                </c:pt>
                <c:pt idx="15">
                  <c:v>45.282463266666667</c:v>
                </c:pt>
                <c:pt idx="16">
                  <c:v>45.75370916666666</c:v>
                </c:pt>
                <c:pt idx="17">
                  <c:v>46.497786533333333</c:v>
                </c:pt>
                <c:pt idx="18">
                  <c:v>47.121747466666669</c:v>
                </c:pt>
                <c:pt idx="19">
                  <c:v>47.261273133333333</c:v>
                </c:pt>
                <c:pt idx="20">
                  <c:v>47.009157466666665</c:v>
                </c:pt>
                <c:pt idx="21">
                  <c:v>47.293839166666665</c:v>
                </c:pt>
              </c:numCache>
            </c:numRef>
          </c:val>
          <c:smooth val="0"/>
          <c:extLst>
            <c:ext xmlns:c16="http://schemas.microsoft.com/office/drawing/2014/chart" uri="{C3380CC4-5D6E-409C-BE32-E72D297353CC}">
              <c16:uniqueId val="{00000002-EEEF-4618-AF6A-0F85269E537D}"/>
            </c:ext>
          </c:extLst>
        </c:ser>
        <c:dLbls>
          <c:showLegendKey val="0"/>
          <c:showVal val="0"/>
          <c:showCatName val="0"/>
          <c:showSerName val="0"/>
          <c:showPercent val="0"/>
          <c:showBubbleSize val="0"/>
        </c:dLbls>
        <c:smooth val="0"/>
        <c:axId val="676189464"/>
        <c:axId val="580923816"/>
      </c:lineChart>
      <c:catAx>
        <c:axId val="6761894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80923816"/>
        <c:crosses val="autoZero"/>
        <c:auto val="1"/>
        <c:lblAlgn val="ctr"/>
        <c:lblOffset val="100"/>
        <c:tickLblSkip val="1"/>
        <c:noMultiLvlLbl val="0"/>
      </c:catAx>
      <c:valAx>
        <c:axId val="580923816"/>
        <c:scaling>
          <c:orientation val="minMax"/>
          <c:max val="53"/>
          <c:min val="4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676189464"/>
        <c:crosses val="autoZero"/>
        <c:crossBetween val="between"/>
      </c:valAx>
      <c:spPr>
        <a:noFill/>
        <a:ln>
          <a:noFill/>
        </a:ln>
        <a:effectLst/>
      </c:spPr>
    </c:plotArea>
    <c:legend>
      <c:legendPos val="b"/>
      <c:layout>
        <c:manualLayout>
          <c:xMode val="edge"/>
          <c:yMode val="edge"/>
          <c:x val="0.50276898182784091"/>
          <c:y val="0.32845654678330988"/>
          <c:w val="0.13384037645636807"/>
          <c:h val="0.2560513194369442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86009012972677E-2"/>
          <c:y val="0.11369216310782189"/>
          <c:w val="0.85353384301377866"/>
          <c:h val="0.76537855763564533"/>
        </c:manualLayout>
      </c:layout>
      <c:lineChart>
        <c:grouping val="standard"/>
        <c:varyColors val="0"/>
        <c:ser>
          <c:idx val="0"/>
          <c:order val="0"/>
          <c:tx>
            <c:strRef>
              <c:f>Sheet1!$B$1</c:f>
              <c:strCache>
                <c:ptCount val="1"/>
                <c:pt idx="0">
                  <c:v>Euro area</c:v>
                </c:pt>
              </c:strCache>
            </c:strRef>
          </c:tx>
          <c:spPr>
            <a:ln w="28575" cap="rnd">
              <a:solidFill>
                <a:srgbClr val="0000CC"/>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Sheet1!$B$2:$B$23</c:f>
              <c:numCache>
                <c:formatCode>General</c:formatCode>
                <c:ptCount val="22"/>
                <c:pt idx="0">
                  <c:v>47.4404629</c:v>
                </c:pt>
                <c:pt idx="1">
                  <c:v>44.7995655</c:v>
                </c:pt>
                <c:pt idx="2">
                  <c:v>44.0416284</c:v>
                </c:pt>
                <c:pt idx="3">
                  <c:v>43.500120699999997</c:v>
                </c:pt>
                <c:pt idx="4">
                  <c:v>43.5880735</c:v>
                </c:pt>
                <c:pt idx="5">
                  <c:v>41.881607199999998</c:v>
                </c:pt>
                <c:pt idx="6">
                  <c:v>43.009706000000001</c:v>
                </c:pt>
                <c:pt idx="7">
                  <c:v>43.504450400000003</c:v>
                </c:pt>
                <c:pt idx="8">
                  <c:v>44.131927099999999</c:v>
                </c:pt>
                <c:pt idx="9">
                  <c:v>43.745002100000001</c:v>
                </c:pt>
                <c:pt idx="10">
                  <c:v>43.758234700000003</c:v>
                </c:pt>
                <c:pt idx="11">
                  <c:v>43.235457699999998</c:v>
                </c:pt>
                <c:pt idx="12">
                  <c:v>42.461936000000001</c:v>
                </c:pt>
                <c:pt idx="13">
                  <c:v>43.638264399999997</c:v>
                </c:pt>
                <c:pt idx="14">
                  <c:v>47.873783600000003</c:v>
                </c:pt>
                <c:pt idx="15">
                  <c:v>47.745939399999997</c:v>
                </c:pt>
                <c:pt idx="16">
                  <c:v>46.167908400000002</c:v>
                </c:pt>
                <c:pt idx="17">
                  <c:v>46.685338700000003</c:v>
                </c:pt>
                <c:pt idx="18">
                  <c:v>46.920869099999997</c:v>
                </c:pt>
                <c:pt idx="19">
                  <c:v>46.649244600000003</c:v>
                </c:pt>
                <c:pt idx="20">
                  <c:v>46.076454699999999</c:v>
                </c:pt>
                <c:pt idx="21">
                  <c:v>45.546908199999997</c:v>
                </c:pt>
              </c:numCache>
            </c:numRef>
          </c:val>
          <c:smooth val="0"/>
          <c:extLst>
            <c:ext xmlns:c16="http://schemas.microsoft.com/office/drawing/2014/chart" uri="{C3380CC4-5D6E-409C-BE32-E72D297353CC}">
              <c16:uniqueId val="{00000000-9065-4369-B834-52AF93AFEE14}"/>
            </c:ext>
          </c:extLst>
        </c:ser>
        <c:ser>
          <c:idx val="1"/>
          <c:order val="1"/>
          <c:tx>
            <c:strRef>
              <c:f>Sheet1!$C$1</c:f>
              <c:strCache>
                <c:ptCount val="1"/>
                <c:pt idx="0">
                  <c:v>Belgium</c:v>
                </c:pt>
              </c:strCache>
            </c:strRef>
          </c:tx>
          <c:spPr>
            <a:ln w="31750" cap="rnd">
              <a:solidFill>
                <a:schemeClr val="tx1"/>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Sheet1!$C$2:$C$23</c:f>
              <c:numCache>
                <c:formatCode>General</c:formatCode>
                <c:ptCount val="22"/>
                <c:pt idx="0">
                  <c:v>43.435940600000002</c:v>
                </c:pt>
                <c:pt idx="1">
                  <c:v>44.1588019</c:v>
                </c:pt>
                <c:pt idx="2">
                  <c:v>43.486230399999997</c:v>
                </c:pt>
                <c:pt idx="3">
                  <c:v>43.150283600000002</c:v>
                </c:pt>
                <c:pt idx="4">
                  <c:v>43.1867205</c:v>
                </c:pt>
                <c:pt idx="5">
                  <c:v>42.386047699999999</c:v>
                </c:pt>
                <c:pt idx="6">
                  <c:v>42.652527599999999</c:v>
                </c:pt>
                <c:pt idx="7">
                  <c:v>43.7056696</c:v>
                </c:pt>
                <c:pt idx="8">
                  <c:v>45.325205099999998</c:v>
                </c:pt>
                <c:pt idx="9">
                  <c:v>44.127969800000002</c:v>
                </c:pt>
                <c:pt idx="10">
                  <c:v>47.269753199999997</c:v>
                </c:pt>
                <c:pt idx="11">
                  <c:v>44.3525724</c:v>
                </c:pt>
                <c:pt idx="12">
                  <c:v>44.2624444</c:v>
                </c:pt>
                <c:pt idx="13">
                  <c:v>46.315206799999999</c:v>
                </c:pt>
                <c:pt idx="14">
                  <c:v>50.323698800000003</c:v>
                </c:pt>
                <c:pt idx="15">
                  <c:v>49.728540899999999</c:v>
                </c:pt>
                <c:pt idx="16">
                  <c:v>50.8526375</c:v>
                </c:pt>
                <c:pt idx="17">
                  <c:v>52.260516099999997</c:v>
                </c:pt>
                <c:pt idx="18">
                  <c:v>52.550356499999999</c:v>
                </c:pt>
                <c:pt idx="19">
                  <c:v>51.818800799999998</c:v>
                </c:pt>
                <c:pt idx="20">
                  <c:v>50.834334900000002</c:v>
                </c:pt>
                <c:pt idx="21">
                  <c:v>50.4870679</c:v>
                </c:pt>
              </c:numCache>
            </c:numRef>
          </c:val>
          <c:smooth val="0"/>
          <c:extLst>
            <c:ext xmlns:c16="http://schemas.microsoft.com/office/drawing/2014/chart" uri="{C3380CC4-5D6E-409C-BE32-E72D297353CC}">
              <c16:uniqueId val="{00000001-9065-4369-B834-52AF93AFEE14}"/>
            </c:ext>
          </c:extLst>
        </c:ser>
        <c:ser>
          <c:idx val="5"/>
          <c:order val="2"/>
          <c:tx>
            <c:strRef>
              <c:f>Sheet1!$G$1</c:f>
              <c:strCache>
                <c:ptCount val="1"/>
                <c:pt idx="0">
                  <c:v>Column1</c:v>
                </c:pt>
              </c:strCache>
            </c:strRef>
          </c:tx>
          <c:spPr>
            <a:ln w="31750" cap="rnd">
              <a:solidFill>
                <a:srgbClr val="00B0F0"/>
              </a:solidFill>
              <a:round/>
            </a:ln>
            <a:effectLst/>
          </c:spPr>
          <c:marker>
            <c:symbol val="none"/>
          </c:marker>
          <c:cat>
            <c:numRef>
              <c:f>Sheet1!$A$2:$A$23</c:f>
              <c:numCache>
                <c:formatCode>General</c:formatCode>
                <c:ptCount val="22"/>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numCache>
            </c:numRef>
          </c:cat>
          <c:val>
            <c:numRef>
              <c:f>Sheet1!$G$2:$G$23</c:f>
              <c:numCache>
                <c:formatCode>General</c:formatCode>
                <c:ptCount val="22"/>
                <c:pt idx="0">
                  <c:v>50.229969399999995</c:v>
                </c:pt>
                <c:pt idx="1">
                  <c:v>46.175012833333334</c:v>
                </c:pt>
                <c:pt idx="2">
                  <c:v>45.385643100000003</c:v>
                </c:pt>
                <c:pt idx="3">
                  <c:v>44.462950033333335</c:v>
                </c:pt>
                <c:pt idx="4">
                  <c:v>44.461137666666666</c:v>
                </c:pt>
                <c:pt idx="5">
                  <c:v>42.797630433333332</c:v>
                </c:pt>
                <c:pt idx="6">
                  <c:v>44.152627800000005</c:v>
                </c:pt>
                <c:pt idx="7">
                  <c:v>45.018172833333331</c:v>
                </c:pt>
                <c:pt idx="8">
                  <c:v>45.770828099999996</c:v>
                </c:pt>
                <c:pt idx="9">
                  <c:v>44.898472933333331</c:v>
                </c:pt>
                <c:pt idx="10">
                  <c:v>44.621142166666665</c:v>
                </c:pt>
                <c:pt idx="11">
                  <c:v>44.331474233333331</c:v>
                </c:pt>
                <c:pt idx="12">
                  <c:v>43.418303366666663</c:v>
                </c:pt>
                <c:pt idx="13">
                  <c:v>44.20127256666666</c:v>
                </c:pt>
                <c:pt idx="14">
                  <c:v>48.482098666666666</c:v>
                </c:pt>
                <c:pt idx="15">
                  <c:v>48.409128633333331</c:v>
                </c:pt>
                <c:pt idx="16">
                  <c:v>46.91508353333333</c:v>
                </c:pt>
                <c:pt idx="17">
                  <c:v>47.237861400000007</c:v>
                </c:pt>
                <c:pt idx="18">
                  <c:v>47.395067733333327</c:v>
                </c:pt>
                <c:pt idx="19">
                  <c:v>47.440264066666664</c:v>
                </c:pt>
                <c:pt idx="20">
                  <c:v>47.058324333333339</c:v>
                </c:pt>
                <c:pt idx="21">
                  <c:v>46.584535333333328</c:v>
                </c:pt>
              </c:numCache>
            </c:numRef>
          </c:val>
          <c:smooth val="0"/>
          <c:extLst>
            <c:ext xmlns:c16="http://schemas.microsoft.com/office/drawing/2014/chart" uri="{C3380CC4-5D6E-409C-BE32-E72D297353CC}">
              <c16:uniqueId val="{00000002-9065-4369-B834-52AF93AFEE14}"/>
            </c:ext>
          </c:extLst>
        </c:ser>
        <c:dLbls>
          <c:showLegendKey val="0"/>
          <c:showVal val="0"/>
          <c:showCatName val="0"/>
          <c:showSerName val="0"/>
          <c:showPercent val="0"/>
          <c:showBubbleSize val="0"/>
        </c:dLbls>
        <c:smooth val="0"/>
        <c:axId val="580918328"/>
        <c:axId val="580920680"/>
      </c:lineChart>
      <c:catAx>
        <c:axId val="5809183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80920680"/>
        <c:crosses val="autoZero"/>
        <c:auto val="1"/>
        <c:lblAlgn val="ctr"/>
        <c:lblOffset val="100"/>
        <c:tickLblSkip val="1"/>
        <c:noMultiLvlLbl val="0"/>
      </c:catAx>
      <c:valAx>
        <c:axId val="580920680"/>
        <c:scaling>
          <c:orientation val="minMax"/>
          <c:max val="53"/>
          <c:min val="4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80918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50609692513703"/>
          <c:y val="2.5711255028979061E-2"/>
          <c:w val="0.84360667012051505"/>
          <c:h val="0.70143081457091383"/>
        </c:manualLayout>
      </c:layout>
      <c:lineChart>
        <c:grouping val="standard"/>
        <c:varyColors val="0"/>
        <c:ser>
          <c:idx val="5"/>
          <c:order val="0"/>
          <c:tx>
            <c:strRef>
              <c:f>Sheet1!$C$1</c:f>
              <c:strCache>
                <c:ptCount val="1"/>
                <c:pt idx="0">
                  <c:v>Vlaanderen</c:v>
                </c:pt>
              </c:strCache>
            </c:strRef>
          </c:tx>
          <c:spPr>
            <a:ln w="28575">
              <a:solidFill>
                <a:srgbClr val="00B0F0"/>
              </a:solidFill>
            </a:ln>
          </c:spPr>
          <c:marker>
            <c:symbol val="none"/>
          </c:marker>
          <c:cat>
            <c:numRef>
              <c:f>Sheet1!$A$14:$A$23</c:f>
              <c:numCache>
                <c:formatCode>General</c:formatCode>
                <c:ptCount val="10"/>
                <c:pt idx="0">
                  <c:v>1981</c:v>
                </c:pt>
                <c:pt idx="1">
                  <c:v>1985</c:v>
                </c:pt>
                <c:pt idx="2">
                  <c:v>1987</c:v>
                </c:pt>
                <c:pt idx="3">
                  <c:v>1991</c:v>
                </c:pt>
                <c:pt idx="4">
                  <c:v>1995</c:v>
                </c:pt>
                <c:pt idx="5">
                  <c:v>1999</c:v>
                </c:pt>
                <c:pt idx="6">
                  <c:v>2003</c:v>
                </c:pt>
                <c:pt idx="7">
                  <c:v>2007</c:v>
                </c:pt>
                <c:pt idx="8">
                  <c:v>2010</c:v>
                </c:pt>
                <c:pt idx="9">
                  <c:v>2014</c:v>
                </c:pt>
              </c:numCache>
            </c:numRef>
          </c:cat>
          <c:val>
            <c:numRef>
              <c:f>Sheet1!$C$14:$C$23</c:f>
              <c:numCache>
                <c:formatCode>General</c:formatCode>
                <c:ptCount val="10"/>
                <c:pt idx="0">
                  <c:v>5.2489300000000003E-2</c:v>
                </c:pt>
                <c:pt idx="1">
                  <c:v>4.5240599999999999E-2</c:v>
                </c:pt>
                <c:pt idx="2">
                  <c:v>5.2973300000000001E-2</c:v>
                </c:pt>
                <c:pt idx="3">
                  <c:v>9.5971500000000001E-2</c:v>
                </c:pt>
                <c:pt idx="4">
                  <c:v>8.7838899999999998E-2</c:v>
                </c:pt>
                <c:pt idx="5">
                  <c:v>8.5520100000000002E-2</c:v>
                </c:pt>
                <c:pt idx="6">
                  <c:v>8.8878499999999999E-2</c:v>
                </c:pt>
                <c:pt idx="7">
                  <c:v>0.16724629999999999</c:v>
                </c:pt>
                <c:pt idx="8">
                  <c:v>8.6365800000000006E-2</c:v>
                </c:pt>
                <c:pt idx="9">
                  <c:v>0.1069707</c:v>
                </c:pt>
              </c:numCache>
            </c:numRef>
          </c:val>
          <c:smooth val="0"/>
          <c:extLst>
            <c:ext xmlns:c16="http://schemas.microsoft.com/office/drawing/2014/chart" uri="{C3380CC4-5D6E-409C-BE32-E72D297353CC}">
              <c16:uniqueId val="{00000000-2E65-4B3A-8C11-A798C405BD74}"/>
            </c:ext>
          </c:extLst>
        </c:ser>
        <c:ser>
          <c:idx val="6"/>
          <c:order val="1"/>
          <c:tx>
            <c:strRef>
              <c:f>Sheet1!$D$1</c:f>
              <c:strCache>
                <c:ptCount val="1"/>
                <c:pt idx="0">
                  <c:v>Wallonië</c:v>
                </c:pt>
              </c:strCache>
            </c:strRef>
          </c:tx>
          <c:spPr>
            <a:ln w="28575">
              <a:solidFill>
                <a:schemeClr val="bg1">
                  <a:lumMod val="50000"/>
                </a:schemeClr>
              </a:solidFill>
            </a:ln>
          </c:spPr>
          <c:marker>
            <c:symbol val="none"/>
          </c:marker>
          <c:cat>
            <c:numRef>
              <c:f>Sheet1!$A$14:$A$23</c:f>
              <c:numCache>
                <c:formatCode>General</c:formatCode>
                <c:ptCount val="10"/>
                <c:pt idx="0">
                  <c:v>1981</c:v>
                </c:pt>
                <c:pt idx="1">
                  <c:v>1985</c:v>
                </c:pt>
                <c:pt idx="2">
                  <c:v>1987</c:v>
                </c:pt>
                <c:pt idx="3">
                  <c:v>1991</c:v>
                </c:pt>
                <c:pt idx="4">
                  <c:v>1995</c:v>
                </c:pt>
                <c:pt idx="5">
                  <c:v>1999</c:v>
                </c:pt>
                <c:pt idx="6">
                  <c:v>2003</c:v>
                </c:pt>
                <c:pt idx="7">
                  <c:v>2007</c:v>
                </c:pt>
                <c:pt idx="8">
                  <c:v>2010</c:v>
                </c:pt>
                <c:pt idx="9">
                  <c:v>2014</c:v>
                </c:pt>
              </c:numCache>
            </c:numRef>
          </c:cat>
          <c:val>
            <c:numRef>
              <c:f>Sheet1!$D$14:$D$23</c:f>
              <c:numCache>
                <c:formatCode>General</c:formatCode>
                <c:ptCount val="10"/>
                <c:pt idx="0">
                  <c:v>9.8697699999999999E-2</c:v>
                </c:pt>
                <c:pt idx="1">
                  <c:v>7.6039800000000005E-2</c:v>
                </c:pt>
                <c:pt idx="2">
                  <c:v>7.03429E-2</c:v>
                </c:pt>
                <c:pt idx="3">
                  <c:v>7.9682199999999995E-2</c:v>
                </c:pt>
                <c:pt idx="4">
                  <c:v>0.1053694</c:v>
                </c:pt>
                <c:pt idx="5">
                  <c:v>9.6213499999999993E-2</c:v>
                </c:pt>
                <c:pt idx="6">
                  <c:v>0.117608</c:v>
                </c:pt>
                <c:pt idx="7">
                  <c:v>9.5771200000000001E-2</c:v>
                </c:pt>
                <c:pt idx="8">
                  <c:v>0.14022850000000001</c:v>
                </c:pt>
                <c:pt idx="9">
                  <c:v>0.1273349</c:v>
                </c:pt>
              </c:numCache>
            </c:numRef>
          </c:val>
          <c:smooth val="0"/>
          <c:extLst>
            <c:ext xmlns:c16="http://schemas.microsoft.com/office/drawing/2014/chart" uri="{C3380CC4-5D6E-409C-BE32-E72D297353CC}">
              <c16:uniqueId val="{00000001-2E65-4B3A-8C11-A798C405BD74}"/>
            </c:ext>
          </c:extLst>
        </c:ser>
        <c:ser>
          <c:idx val="0"/>
          <c:order val="2"/>
          <c:tx>
            <c:strRef>
              <c:f>Sheet1!$B$1</c:f>
              <c:strCache>
                <c:ptCount val="1"/>
                <c:pt idx="0">
                  <c:v>België</c:v>
                </c:pt>
              </c:strCache>
            </c:strRef>
          </c:tx>
          <c:spPr>
            <a:ln w="28575">
              <a:solidFill>
                <a:srgbClr val="0000CC"/>
              </a:solidFill>
            </a:ln>
          </c:spPr>
          <c:marker>
            <c:symbol val="none"/>
          </c:marker>
          <c:cat>
            <c:numRef>
              <c:f>Sheet1!$A$14:$A$23</c:f>
              <c:numCache>
                <c:formatCode>General</c:formatCode>
                <c:ptCount val="10"/>
                <c:pt idx="0">
                  <c:v>1981</c:v>
                </c:pt>
                <c:pt idx="1">
                  <c:v>1985</c:v>
                </c:pt>
                <c:pt idx="2">
                  <c:v>1987</c:v>
                </c:pt>
                <c:pt idx="3">
                  <c:v>1991</c:v>
                </c:pt>
                <c:pt idx="4">
                  <c:v>1995</c:v>
                </c:pt>
                <c:pt idx="5">
                  <c:v>1999</c:v>
                </c:pt>
                <c:pt idx="6">
                  <c:v>2003</c:v>
                </c:pt>
                <c:pt idx="7">
                  <c:v>2007</c:v>
                </c:pt>
                <c:pt idx="8">
                  <c:v>2010</c:v>
                </c:pt>
                <c:pt idx="9">
                  <c:v>2014</c:v>
                </c:pt>
              </c:numCache>
            </c:numRef>
          </c:cat>
          <c:val>
            <c:numRef>
              <c:f>Sheet1!$F$14:$F$23</c:f>
              <c:numCache>
                <c:formatCode>General</c:formatCode>
                <c:ptCount val="10"/>
                <c:pt idx="0">
                  <c:v>0.16905249999999999</c:v>
                </c:pt>
                <c:pt idx="1">
                  <c:v>0.1613417</c:v>
                </c:pt>
                <c:pt idx="2">
                  <c:v>0.14786869999999999</c:v>
                </c:pt>
                <c:pt idx="3">
                  <c:v>0.18655869999999999</c:v>
                </c:pt>
                <c:pt idx="4">
                  <c:v>0.20564879999999999</c:v>
                </c:pt>
                <c:pt idx="5">
                  <c:v>0.2250038</c:v>
                </c:pt>
                <c:pt idx="6">
                  <c:v>0.17977109999999999</c:v>
                </c:pt>
                <c:pt idx="7">
                  <c:v>0.22698670000000001</c:v>
                </c:pt>
                <c:pt idx="8">
                  <c:v>0.24720790000000001</c:v>
                </c:pt>
                <c:pt idx="9">
                  <c:v>0.24659510000000001</c:v>
                </c:pt>
              </c:numCache>
            </c:numRef>
          </c:val>
          <c:smooth val="0"/>
          <c:extLst>
            <c:ext xmlns:c16="http://schemas.microsoft.com/office/drawing/2014/chart" uri="{C3380CC4-5D6E-409C-BE32-E72D297353CC}">
              <c16:uniqueId val="{00000002-2E65-4B3A-8C11-A798C405BD74}"/>
            </c:ext>
          </c:extLst>
        </c:ser>
        <c:dLbls>
          <c:showLegendKey val="0"/>
          <c:showVal val="0"/>
          <c:showCatName val="0"/>
          <c:showSerName val="0"/>
          <c:showPercent val="0"/>
          <c:showBubbleSize val="0"/>
        </c:dLbls>
        <c:smooth val="0"/>
        <c:axId val="458732616"/>
        <c:axId val="458734184"/>
      </c:lineChart>
      <c:catAx>
        <c:axId val="458732616"/>
        <c:scaling>
          <c:orientation val="minMax"/>
        </c:scaling>
        <c:delete val="0"/>
        <c:axPos val="b"/>
        <c:numFmt formatCode="General" sourceLinked="1"/>
        <c:majorTickMark val="out"/>
        <c:minorTickMark val="none"/>
        <c:tickLblPos val="nextTo"/>
        <c:spPr>
          <a:ln w="2735">
            <a:solidFill>
              <a:schemeClr val="tx1"/>
            </a:solidFill>
            <a:prstDash val="solid"/>
          </a:ln>
        </c:spPr>
        <c:txPr>
          <a:bodyPr rot="-270000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458734184"/>
        <c:crosses val="autoZero"/>
        <c:auto val="1"/>
        <c:lblAlgn val="ctr"/>
        <c:lblOffset val="100"/>
        <c:tickLblSkip val="1"/>
        <c:tickMarkSkip val="1"/>
        <c:noMultiLvlLbl val="0"/>
      </c:catAx>
      <c:valAx>
        <c:axId val="458734184"/>
        <c:scaling>
          <c:orientation val="minMax"/>
          <c:max val="0.27"/>
          <c:min val="0"/>
        </c:scaling>
        <c:delete val="0"/>
        <c:axPos val="l"/>
        <c:numFmt formatCode="0%" sourceLinked="0"/>
        <c:majorTickMark val="out"/>
        <c:minorTickMark val="none"/>
        <c:tickLblPos val="nextTo"/>
        <c:spPr>
          <a:ln w="2735">
            <a:solidFill>
              <a:schemeClr val="tx1"/>
            </a:solidFill>
            <a:prstDash val="solid"/>
          </a:ln>
        </c:spPr>
        <c:txPr>
          <a:bodyPr rot="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458732616"/>
        <c:crosses val="autoZero"/>
        <c:crossBetween val="between"/>
      </c:valAx>
      <c:spPr>
        <a:noFill/>
        <a:ln w="25383">
          <a:noFill/>
        </a:ln>
      </c:spPr>
    </c:plotArea>
    <c:legend>
      <c:legendPos val="r"/>
      <c:layout>
        <c:manualLayout>
          <c:xMode val="edge"/>
          <c:yMode val="edge"/>
          <c:x val="0.62585086796925204"/>
          <c:y val="0.54449024845403815"/>
          <c:w val="0.2417583676682333"/>
          <c:h val="0.14989905859459274"/>
        </c:manualLayout>
      </c:layout>
      <c:overlay val="0"/>
      <c:spPr>
        <a:noFill/>
        <a:ln w="21884">
          <a:noFill/>
        </a:ln>
      </c:spPr>
      <c:txPr>
        <a:bodyPr/>
        <a:lstStyle/>
        <a:p>
          <a:pPr>
            <a:defRPr sz="1200" b="1" i="0" u="none" strike="noStrike" baseline="0">
              <a:solidFill>
                <a:schemeClr val="tx1"/>
              </a:solidFill>
              <a:latin typeface="Helvetica" panose="020B0604020202020204" pitchFamily="34" charset="0"/>
              <a:ea typeface="Arial"/>
              <a:cs typeface="Arial"/>
            </a:defRPr>
          </a:pPr>
          <a:endParaRPr lang="nl-NL"/>
        </a:p>
      </c:txPr>
    </c:legend>
    <c:plotVisOnly val="1"/>
    <c:dispBlanksAs val="gap"/>
    <c:showDLblsOverMax val="0"/>
  </c:chart>
  <c:spPr>
    <a:noFill/>
    <a:ln>
      <a:noFill/>
    </a:ln>
  </c:spPr>
  <c:txPr>
    <a:bodyPr/>
    <a:lstStyle/>
    <a:p>
      <a:pPr>
        <a:defRPr sz="1551" b="1" i="0" u="none" strike="noStrike" baseline="0">
          <a:solidFill>
            <a:schemeClr val="tx1"/>
          </a:solidFill>
          <a:latin typeface="Arial"/>
          <a:ea typeface="Arial"/>
          <a:cs typeface="Arial"/>
        </a:defRPr>
      </a:pPr>
      <a:endParaRPr lang="nl-NL"/>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6829520107092"/>
          <c:y val="3.4259239485347093E-2"/>
          <c:w val="0.81649872488471698"/>
          <c:h val="0.7180218440115308"/>
        </c:manualLayout>
      </c:layout>
      <c:lineChart>
        <c:grouping val="standard"/>
        <c:varyColors val="0"/>
        <c:ser>
          <c:idx val="10"/>
          <c:order val="0"/>
          <c:tx>
            <c:strRef>
              <c:f>Sheet1!$B$1</c:f>
              <c:strCache>
                <c:ptCount val="1"/>
                <c:pt idx="0">
                  <c:v>Vlaanderen</c:v>
                </c:pt>
              </c:strCache>
            </c:strRef>
          </c:tx>
          <c:spPr>
            <a:ln w="31750">
              <a:solidFill>
                <a:srgbClr val="FFC000"/>
              </a:solidFill>
              <a:prstDash val="solid"/>
            </a:ln>
          </c:spPr>
          <c:marker>
            <c:symbol val="none"/>
          </c:marker>
          <c:cat>
            <c:strRef>
              <c:f>Sheet1!$A$2:$A$21</c:f>
              <c:strCach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strCache>
            </c:strRef>
          </c:cat>
          <c:val>
            <c:numRef>
              <c:f>Sheet1!$B$2:$B$21</c:f>
              <c:numCache>
                <c:formatCode>General</c:formatCode>
                <c:ptCount val="20"/>
                <c:pt idx="0">
                  <c:v>34.5</c:v>
                </c:pt>
                <c:pt idx="1">
                  <c:v>34.799999999999997</c:v>
                </c:pt>
                <c:pt idx="2">
                  <c:v>35.6</c:v>
                </c:pt>
                <c:pt idx="3">
                  <c:v>35.700000000000003</c:v>
                </c:pt>
                <c:pt idx="4">
                  <c:v>35.799999999999997</c:v>
                </c:pt>
                <c:pt idx="5">
                  <c:v>35.6</c:v>
                </c:pt>
                <c:pt idx="6">
                  <c:v>35.6</c:v>
                </c:pt>
                <c:pt idx="7">
                  <c:v>36.4</c:v>
                </c:pt>
                <c:pt idx="8">
                  <c:v>36.5</c:v>
                </c:pt>
                <c:pt idx="9">
                  <c:v>36.900000000000006</c:v>
                </c:pt>
                <c:pt idx="10">
                  <c:v>36.799999999999997</c:v>
                </c:pt>
                <c:pt idx="11">
                  <c:v>36.299999999999997</c:v>
                </c:pt>
                <c:pt idx="12">
                  <c:v>36.6</c:v>
                </c:pt>
                <c:pt idx="13">
                  <c:v>36.6</c:v>
                </c:pt>
                <c:pt idx="14">
                  <c:v>36.200000000000003</c:v>
                </c:pt>
                <c:pt idx="15">
                  <c:v>37</c:v>
                </c:pt>
                <c:pt idx="16">
                  <c:v>37.599999999999994</c:v>
                </c:pt>
                <c:pt idx="17">
                  <c:v>38.200000000000003</c:v>
                </c:pt>
                <c:pt idx="18">
                  <c:v>38.9</c:v>
                </c:pt>
                <c:pt idx="19">
                  <c:v>39</c:v>
                </c:pt>
              </c:numCache>
            </c:numRef>
          </c:val>
          <c:smooth val="0"/>
          <c:extLst>
            <c:ext xmlns:c16="http://schemas.microsoft.com/office/drawing/2014/chart" uri="{C3380CC4-5D6E-409C-BE32-E72D297353CC}">
              <c16:uniqueId val="{00000000-FDF7-43AA-A007-9179C5D46818}"/>
            </c:ext>
          </c:extLst>
        </c:ser>
        <c:ser>
          <c:idx val="2"/>
          <c:order val="1"/>
          <c:tx>
            <c:strRef>
              <c:f>Sheet1!$C$1</c:f>
              <c:strCache>
                <c:ptCount val="1"/>
                <c:pt idx="0">
                  <c:v>Wallonië</c:v>
                </c:pt>
              </c:strCache>
            </c:strRef>
          </c:tx>
          <c:spPr>
            <a:ln w="31750">
              <a:solidFill>
                <a:schemeClr val="tx1"/>
              </a:solidFill>
              <a:prstDash val="solid"/>
            </a:ln>
          </c:spPr>
          <c:marker>
            <c:symbol val="none"/>
          </c:marker>
          <c:cat>
            <c:strRef>
              <c:f>Sheet1!$A$2:$A$21</c:f>
              <c:strCach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strCache>
            </c:strRef>
          </c:cat>
          <c:val>
            <c:numRef>
              <c:f>Sheet1!$C$2:$C$21</c:f>
              <c:numCache>
                <c:formatCode>General</c:formatCode>
                <c:ptCount val="20"/>
                <c:pt idx="0">
                  <c:v>33.6</c:v>
                </c:pt>
                <c:pt idx="1">
                  <c:v>33.700000000000003</c:v>
                </c:pt>
                <c:pt idx="2">
                  <c:v>34.4</c:v>
                </c:pt>
                <c:pt idx="3">
                  <c:v>34.6</c:v>
                </c:pt>
                <c:pt idx="4">
                  <c:v>34.599999999999994</c:v>
                </c:pt>
                <c:pt idx="5">
                  <c:v>34.5</c:v>
                </c:pt>
                <c:pt idx="6">
                  <c:v>34.5</c:v>
                </c:pt>
                <c:pt idx="7">
                  <c:v>35.4</c:v>
                </c:pt>
                <c:pt idx="8">
                  <c:v>35.5</c:v>
                </c:pt>
                <c:pt idx="9">
                  <c:v>35.799999999999997</c:v>
                </c:pt>
                <c:pt idx="10">
                  <c:v>35.6</c:v>
                </c:pt>
                <c:pt idx="11">
                  <c:v>35.4</c:v>
                </c:pt>
                <c:pt idx="12">
                  <c:v>35.799999999999997</c:v>
                </c:pt>
                <c:pt idx="13">
                  <c:v>36</c:v>
                </c:pt>
                <c:pt idx="14">
                  <c:v>36</c:v>
                </c:pt>
                <c:pt idx="15">
                  <c:v>36.4</c:v>
                </c:pt>
                <c:pt idx="16">
                  <c:v>36.9</c:v>
                </c:pt>
                <c:pt idx="17">
                  <c:v>37.299999999999997</c:v>
                </c:pt>
                <c:pt idx="18">
                  <c:v>38</c:v>
                </c:pt>
                <c:pt idx="19">
                  <c:v>38</c:v>
                </c:pt>
              </c:numCache>
            </c:numRef>
          </c:val>
          <c:smooth val="0"/>
          <c:extLst>
            <c:ext xmlns:c16="http://schemas.microsoft.com/office/drawing/2014/chart" uri="{C3380CC4-5D6E-409C-BE32-E72D297353CC}">
              <c16:uniqueId val="{00000001-FDF7-43AA-A007-9179C5D46818}"/>
            </c:ext>
          </c:extLst>
        </c:ser>
        <c:ser>
          <c:idx val="5"/>
          <c:order val="2"/>
          <c:tx>
            <c:strRef>
              <c:f>Sheet1!$D$1</c:f>
              <c:strCache>
                <c:ptCount val="1"/>
                <c:pt idx="0">
                  <c:v>Brussel</c:v>
                </c:pt>
              </c:strCache>
            </c:strRef>
          </c:tx>
          <c:spPr>
            <a:ln w="31750">
              <a:solidFill>
                <a:schemeClr val="bg1">
                  <a:lumMod val="65000"/>
                </a:schemeClr>
              </a:solidFill>
              <a:prstDash val="solid"/>
            </a:ln>
          </c:spPr>
          <c:marker>
            <c:symbol val="none"/>
          </c:marker>
          <c:cat>
            <c:strRef>
              <c:f>Sheet1!$A$2:$A$21</c:f>
              <c:strCach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strCache>
            </c:strRef>
          </c:cat>
          <c:val>
            <c:numRef>
              <c:f>Sheet1!$D$2:$D$21</c:f>
              <c:numCache>
                <c:formatCode>General</c:formatCode>
                <c:ptCount val="20"/>
                <c:pt idx="0">
                  <c:v>33.6</c:v>
                </c:pt>
                <c:pt idx="1">
                  <c:v>33.900000000000006</c:v>
                </c:pt>
                <c:pt idx="2">
                  <c:v>34.5</c:v>
                </c:pt>
                <c:pt idx="3">
                  <c:v>34.4</c:v>
                </c:pt>
                <c:pt idx="4">
                  <c:v>34.5</c:v>
                </c:pt>
                <c:pt idx="5">
                  <c:v>34.299999999999997</c:v>
                </c:pt>
                <c:pt idx="6">
                  <c:v>34.200000000000003</c:v>
                </c:pt>
                <c:pt idx="7">
                  <c:v>35.299999999999997</c:v>
                </c:pt>
                <c:pt idx="8">
                  <c:v>35</c:v>
                </c:pt>
                <c:pt idx="9">
                  <c:v>35</c:v>
                </c:pt>
                <c:pt idx="10">
                  <c:v>34.6</c:v>
                </c:pt>
                <c:pt idx="11">
                  <c:v>34.4</c:v>
                </c:pt>
                <c:pt idx="12">
                  <c:v>34.700000000000003</c:v>
                </c:pt>
                <c:pt idx="13">
                  <c:v>34.700000000000003</c:v>
                </c:pt>
                <c:pt idx="14">
                  <c:v>34.6</c:v>
                </c:pt>
                <c:pt idx="15">
                  <c:v>34.9</c:v>
                </c:pt>
                <c:pt idx="16">
                  <c:v>35.5</c:v>
                </c:pt>
                <c:pt idx="17">
                  <c:v>35.9</c:v>
                </c:pt>
                <c:pt idx="18">
                  <c:v>36.299999999999997</c:v>
                </c:pt>
                <c:pt idx="19">
                  <c:v>36.200000000000003</c:v>
                </c:pt>
              </c:numCache>
            </c:numRef>
          </c:val>
          <c:smooth val="0"/>
          <c:extLst>
            <c:ext xmlns:c16="http://schemas.microsoft.com/office/drawing/2014/chart" uri="{C3380CC4-5D6E-409C-BE32-E72D297353CC}">
              <c16:uniqueId val="{00000002-FDF7-43AA-A007-9179C5D46818}"/>
            </c:ext>
          </c:extLst>
        </c:ser>
        <c:dLbls>
          <c:showLegendKey val="0"/>
          <c:showVal val="0"/>
          <c:showCatName val="0"/>
          <c:showSerName val="0"/>
          <c:showPercent val="0"/>
          <c:showBubbleSize val="0"/>
        </c:dLbls>
        <c:smooth val="0"/>
        <c:axId val="580912448"/>
        <c:axId val="580915584"/>
      </c:lineChart>
      <c:catAx>
        <c:axId val="580912448"/>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15584"/>
        <c:crosses val="autoZero"/>
        <c:auto val="0"/>
        <c:lblAlgn val="ctr"/>
        <c:lblOffset val="100"/>
        <c:tickLblSkip val="1"/>
        <c:tickMarkSkip val="1"/>
        <c:noMultiLvlLbl val="0"/>
      </c:catAx>
      <c:valAx>
        <c:axId val="580915584"/>
        <c:scaling>
          <c:orientation val="minMax"/>
          <c:min val="33"/>
        </c:scaling>
        <c:delete val="0"/>
        <c:axPos val="l"/>
        <c:numFmt formatCode="#,##0" sourceLinked="0"/>
        <c:majorTickMark val="out"/>
        <c:minorTickMark val="none"/>
        <c:tickLblPos val="low"/>
        <c:spPr>
          <a:ln w="2919">
            <a:solidFill>
              <a:schemeClr val="tx1"/>
            </a:solidFill>
            <a:prstDash val="solid"/>
          </a:ln>
        </c:spPr>
        <c:txPr>
          <a:bodyPr rot="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12448"/>
        <c:crosses val="autoZero"/>
        <c:crossBetween val="between"/>
        <c:majorUnit val="1"/>
      </c:valAx>
      <c:spPr>
        <a:noFill/>
        <a:ln w="25400">
          <a:noFill/>
        </a:ln>
      </c:spPr>
    </c:plotArea>
    <c:legend>
      <c:legendPos val="b"/>
      <c:layout>
        <c:manualLayout>
          <c:xMode val="edge"/>
          <c:yMode val="edge"/>
          <c:x val="0.15929008640712147"/>
          <c:y val="9.7618085920952502E-2"/>
          <c:w val="0.30439833817454848"/>
          <c:h val="0.16417405200398172"/>
        </c:manualLayout>
      </c:layout>
      <c:overlay val="0"/>
      <c:txPr>
        <a:bodyPr/>
        <a:lstStyle/>
        <a:p>
          <a:pPr>
            <a:defRPr sz="1200" baseline="0">
              <a:solidFill>
                <a:schemeClr val="tx1"/>
              </a:solidFill>
              <a:latin typeface="Helvetica" panose="020B060402020202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i="0" baseline="0" dirty="0">
                <a:solidFill>
                  <a:schemeClr val="tx1"/>
                </a:solidFill>
                <a:latin typeface="Calibri" panose="020F0502020204030204" pitchFamily="34" charset="0"/>
              </a:rPr>
              <a:t>Belastingen en SZ-bijdragen per inwoner                   (België = 100)</a:t>
            </a:r>
          </a:p>
        </c:rich>
      </c:tx>
      <c:layout>
        <c:manualLayout>
          <c:xMode val="edge"/>
          <c:yMode val="edge"/>
          <c:x val="0.17740071971039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1995</c:v>
                </c:pt>
              </c:strCache>
            </c:strRef>
          </c:tx>
          <c:spPr>
            <a:solidFill>
              <a:srgbClr val="FFC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Blad1!$B$2:$B$4</c:f>
              <c:numCache>
                <c:formatCode>General</c:formatCode>
                <c:ptCount val="3"/>
                <c:pt idx="0">
                  <c:v>105.75</c:v>
                </c:pt>
                <c:pt idx="1">
                  <c:v>89.697000000000003</c:v>
                </c:pt>
                <c:pt idx="2">
                  <c:v>100.375</c:v>
                </c:pt>
              </c:numCache>
            </c:numRef>
          </c:val>
          <c:extLst>
            <c:ext xmlns:c16="http://schemas.microsoft.com/office/drawing/2014/chart" uri="{C3380CC4-5D6E-409C-BE32-E72D297353CC}">
              <c16:uniqueId val="{00000000-8C9F-4927-BCED-682C0D2EDBA4}"/>
            </c:ext>
          </c:extLst>
        </c:ser>
        <c:ser>
          <c:idx val="1"/>
          <c:order val="1"/>
          <c:tx>
            <c:strRef>
              <c:f>Blad1!$C$1</c:f>
              <c:strCache>
                <c:ptCount val="1"/>
                <c:pt idx="0">
                  <c:v>2015</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Blad1!$C$2:$C$4</c:f>
              <c:numCache>
                <c:formatCode>General</c:formatCode>
                <c:ptCount val="3"/>
                <c:pt idx="0">
                  <c:v>108.77</c:v>
                </c:pt>
                <c:pt idx="1">
                  <c:v>89.81</c:v>
                </c:pt>
                <c:pt idx="2">
                  <c:v>82.99</c:v>
                </c:pt>
              </c:numCache>
            </c:numRef>
          </c:val>
          <c:extLst>
            <c:ext xmlns:c16="http://schemas.microsoft.com/office/drawing/2014/chart" uri="{C3380CC4-5D6E-409C-BE32-E72D297353CC}">
              <c16:uniqueId val="{00000001-8C9F-4927-BCED-682C0D2EDBA4}"/>
            </c:ext>
          </c:extLst>
        </c:ser>
        <c:dLbls>
          <c:dLblPos val="outEnd"/>
          <c:showLegendKey val="0"/>
          <c:showVal val="1"/>
          <c:showCatName val="0"/>
          <c:showSerName val="0"/>
          <c:showPercent val="0"/>
          <c:showBubbleSize val="0"/>
        </c:dLbls>
        <c:gapWidth val="219"/>
        <c:overlap val="-50"/>
        <c:axId val="580919896"/>
        <c:axId val="580916760"/>
      </c:barChart>
      <c:catAx>
        <c:axId val="58091989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crossAx val="580916760"/>
        <c:crossesAt val="100"/>
        <c:auto val="1"/>
        <c:lblAlgn val="ctr"/>
        <c:lblOffset val="100"/>
        <c:noMultiLvlLbl val="0"/>
      </c:catAx>
      <c:valAx>
        <c:axId val="580916760"/>
        <c:scaling>
          <c:orientation val="minMax"/>
          <c:min val="80"/>
        </c:scaling>
        <c:delete val="0"/>
        <c:axPos val="l"/>
        <c:numFmt formatCode="General" sourceLinked="1"/>
        <c:majorTickMark val="out"/>
        <c:minorTickMark val="none"/>
        <c:tickLblPos val="nextTo"/>
        <c:spPr>
          <a:noFill/>
          <a:ln>
            <a:solidFill>
              <a:srgbClr val="080808"/>
            </a:solidFill>
          </a:ln>
          <a:effectLst/>
        </c:spPr>
        <c:txPr>
          <a:bodyPr rot="-6000000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crossAx val="580919896"/>
        <c:crosses val="autoZero"/>
        <c:crossBetween val="between"/>
      </c:valAx>
      <c:spPr>
        <a:noFill/>
        <a:ln>
          <a:noFill/>
        </a:ln>
        <a:effectLst/>
      </c:spPr>
    </c:plotArea>
    <c:legend>
      <c:legendPos val="b"/>
      <c:layout>
        <c:manualLayout>
          <c:xMode val="edge"/>
          <c:yMode val="edge"/>
          <c:x val="0.45300120906097857"/>
          <c:y val="0.20846483576117331"/>
          <c:w val="0.14652681775190213"/>
          <c:h val="0.1125373151802348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i="0" baseline="0" dirty="0">
                <a:solidFill>
                  <a:schemeClr val="tx1"/>
                </a:solidFill>
                <a:latin typeface="Calibri" panose="020F0502020204030204" pitchFamily="34" charset="0"/>
              </a:rPr>
              <a:t>Sociale uitkeringen  per inwoner                                      (België = 100)</a:t>
            </a:r>
          </a:p>
        </c:rich>
      </c:tx>
      <c:layout>
        <c:manualLayout>
          <c:xMode val="edge"/>
          <c:yMode val="edge"/>
          <c:x val="0.20770180392852364"/>
          <c:y val="2.753447826174621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1995</c:v>
                </c:pt>
              </c:strCache>
            </c:strRef>
          </c:tx>
          <c:spPr>
            <a:solidFill>
              <a:srgbClr val="FFC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Blad1!$B$2:$B$4</c:f>
              <c:numCache>
                <c:formatCode>General</c:formatCode>
                <c:ptCount val="3"/>
                <c:pt idx="0">
                  <c:v>96.18</c:v>
                </c:pt>
                <c:pt idx="1">
                  <c:v>104.57</c:v>
                </c:pt>
                <c:pt idx="2">
                  <c:v>107.62</c:v>
                </c:pt>
              </c:numCache>
            </c:numRef>
          </c:val>
          <c:extLst>
            <c:ext xmlns:c16="http://schemas.microsoft.com/office/drawing/2014/chart" uri="{C3380CC4-5D6E-409C-BE32-E72D297353CC}">
              <c16:uniqueId val="{00000000-DAB3-4CC5-8C34-72D729986F80}"/>
            </c:ext>
          </c:extLst>
        </c:ser>
        <c:ser>
          <c:idx val="1"/>
          <c:order val="1"/>
          <c:tx>
            <c:strRef>
              <c:f>Blad1!$C$1</c:f>
              <c:strCache>
                <c:ptCount val="1"/>
                <c:pt idx="0">
                  <c:v>2015</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Vlaanderen</c:v>
                </c:pt>
                <c:pt idx="1">
                  <c:v>Wallonië</c:v>
                </c:pt>
                <c:pt idx="2">
                  <c:v>Brussel</c:v>
                </c:pt>
              </c:strCache>
            </c:strRef>
          </c:cat>
          <c:val>
            <c:numRef>
              <c:f>Blad1!$C$2:$C$4</c:f>
              <c:numCache>
                <c:formatCode>General</c:formatCode>
                <c:ptCount val="3"/>
                <c:pt idx="0">
                  <c:v>102.28</c:v>
                </c:pt>
                <c:pt idx="1">
                  <c:v>100.75</c:v>
                </c:pt>
                <c:pt idx="2">
                  <c:v>85.22</c:v>
                </c:pt>
              </c:numCache>
            </c:numRef>
          </c:val>
          <c:extLst>
            <c:ext xmlns:c16="http://schemas.microsoft.com/office/drawing/2014/chart" uri="{C3380CC4-5D6E-409C-BE32-E72D297353CC}">
              <c16:uniqueId val="{00000001-DAB3-4CC5-8C34-72D729986F80}"/>
            </c:ext>
          </c:extLst>
        </c:ser>
        <c:dLbls>
          <c:dLblPos val="outEnd"/>
          <c:showLegendKey val="0"/>
          <c:showVal val="1"/>
          <c:showCatName val="0"/>
          <c:showSerName val="0"/>
          <c:showPercent val="0"/>
          <c:showBubbleSize val="0"/>
        </c:dLbls>
        <c:gapWidth val="219"/>
        <c:overlap val="-50"/>
        <c:axId val="580920288"/>
        <c:axId val="580915976"/>
      </c:barChart>
      <c:catAx>
        <c:axId val="580920288"/>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crossAx val="580915976"/>
        <c:crossesAt val="100"/>
        <c:auto val="1"/>
        <c:lblAlgn val="ctr"/>
        <c:lblOffset val="100"/>
        <c:noMultiLvlLbl val="0"/>
      </c:catAx>
      <c:valAx>
        <c:axId val="580915976"/>
        <c:scaling>
          <c:orientation val="minMax"/>
          <c:min val="80"/>
        </c:scaling>
        <c:delete val="0"/>
        <c:axPos val="l"/>
        <c:numFmt formatCode="General" sourceLinked="1"/>
        <c:majorTickMark val="out"/>
        <c:minorTickMark val="none"/>
        <c:tickLblPos val="nextTo"/>
        <c:spPr>
          <a:noFill/>
          <a:ln>
            <a:solidFill>
              <a:srgbClr val="080808"/>
            </a:solidFill>
          </a:ln>
          <a:effectLst/>
        </c:spPr>
        <c:txPr>
          <a:bodyPr rot="-6000000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crossAx val="580920288"/>
        <c:crosses val="autoZero"/>
        <c:crossBetween val="between"/>
      </c:valAx>
      <c:spPr>
        <a:noFill/>
        <a:ln>
          <a:noFill/>
        </a:ln>
        <a:effectLst/>
      </c:spPr>
    </c:plotArea>
    <c:legend>
      <c:legendPos val="b"/>
      <c:layout>
        <c:manualLayout>
          <c:xMode val="edge"/>
          <c:yMode val="edge"/>
          <c:x val="0.53380410030931358"/>
          <c:y val="0.4948234096833341"/>
          <c:w val="0.14652681775190213"/>
          <c:h val="0.1125373151802348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9840730157735"/>
          <c:y val="0.12210566428000848"/>
          <c:w val="0.7900439494440944"/>
          <c:h val="0.70204977040668204"/>
        </c:manualLayout>
      </c:layout>
      <c:lineChart>
        <c:grouping val="standard"/>
        <c:varyColors val="0"/>
        <c:ser>
          <c:idx val="10"/>
          <c:order val="0"/>
          <c:tx>
            <c:strRef>
              <c:f>Sheet1!$B$1</c:f>
              <c:strCache>
                <c:ptCount val="1"/>
                <c:pt idx="0">
                  <c:v>Vlaanderen</c:v>
                </c:pt>
              </c:strCache>
            </c:strRef>
          </c:tx>
          <c:spPr>
            <a:ln w="31750">
              <a:solidFill>
                <a:srgbClr val="FFC000"/>
              </a:solidFill>
              <a:prstDash val="solid"/>
            </a:ln>
          </c:spPr>
          <c:marker>
            <c:symbol val="none"/>
          </c:marker>
          <c:cat>
            <c:strRef>
              <c:f>Sheet1!$A$2:$A$21</c:f>
              <c:strCach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strCache>
            </c:strRef>
          </c:cat>
          <c:val>
            <c:numRef>
              <c:f>Sheet1!$B$2:$B$21</c:f>
              <c:numCache>
                <c:formatCode>General</c:formatCode>
                <c:ptCount val="20"/>
                <c:pt idx="0">
                  <c:v>0.28298887122416538</c:v>
                </c:pt>
                <c:pt idx="1">
                  <c:v>0.28960000000000002</c:v>
                </c:pt>
                <c:pt idx="2">
                  <c:v>0.2940226171243942</c:v>
                </c:pt>
                <c:pt idx="3">
                  <c:v>0.29335494327390599</c:v>
                </c:pt>
                <c:pt idx="4">
                  <c:v>0.29220779220779219</c:v>
                </c:pt>
                <c:pt idx="5">
                  <c:v>0.28640776699029125</c:v>
                </c:pt>
                <c:pt idx="6">
                  <c:v>0.28687196110210694</c:v>
                </c:pt>
                <c:pt idx="7">
                  <c:v>0.30278232405891981</c:v>
                </c:pt>
                <c:pt idx="8">
                  <c:v>0.31362889983579639</c:v>
                </c:pt>
                <c:pt idx="9">
                  <c:v>0.32013201320132012</c:v>
                </c:pt>
                <c:pt idx="10">
                  <c:v>0.31848184818481851</c:v>
                </c:pt>
                <c:pt idx="11">
                  <c:v>0.31209150326797386</c:v>
                </c:pt>
                <c:pt idx="12">
                  <c:v>0.31107491856677527</c:v>
                </c:pt>
                <c:pt idx="13">
                  <c:v>0.31158238172920066</c:v>
                </c:pt>
                <c:pt idx="14">
                  <c:v>0.33170731707317069</c:v>
                </c:pt>
                <c:pt idx="15">
                  <c:v>0.33443163097199341</c:v>
                </c:pt>
                <c:pt idx="16">
                  <c:v>0.34109816971713808</c:v>
                </c:pt>
                <c:pt idx="17">
                  <c:v>0.35353535353535354</c:v>
                </c:pt>
                <c:pt idx="18">
                  <c:v>0.36164625850340099</c:v>
                </c:pt>
                <c:pt idx="19">
                  <c:v>0.36600682593856998</c:v>
                </c:pt>
              </c:numCache>
            </c:numRef>
          </c:val>
          <c:smooth val="0"/>
          <c:extLst>
            <c:ext xmlns:c16="http://schemas.microsoft.com/office/drawing/2014/chart" uri="{C3380CC4-5D6E-409C-BE32-E72D297353CC}">
              <c16:uniqueId val="{00000000-2E11-4575-A4F8-361A5625BF1C}"/>
            </c:ext>
          </c:extLst>
        </c:ser>
        <c:ser>
          <c:idx val="2"/>
          <c:order val="1"/>
          <c:tx>
            <c:strRef>
              <c:f>Sheet1!$C$1</c:f>
              <c:strCache>
                <c:ptCount val="1"/>
                <c:pt idx="0">
                  <c:v>Wallonië</c:v>
                </c:pt>
              </c:strCache>
            </c:strRef>
          </c:tx>
          <c:spPr>
            <a:ln w="31750">
              <a:solidFill>
                <a:schemeClr val="tx1"/>
              </a:solidFill>
              <a:prstDash val="solid"/>
            </a:ln>
          </c:spPr>
          <c:marker>
            <c:symbol val="none"/>
          </c:marker>
          <c:cat>
            <c:strRef>
              <c:f>Sheet1!$A$2:$A$21</c:f>
              <c:strCache>
                <c:ptCount val="2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strCache>
            </c:strRef>
          </c:cat>
          <c:val>
            <c:numRef>
              <c:f>Sheet1!$C$2:$C$21</c:f>
              <c:numCache>
                <c:formatCode>General</c:formatCode>
                <c:ptCount val="20"/>
                <c:pt idx="0">
                  <c:v>0.34796238244514105</c:v>
                </c:pt>
                <c:pt idx="1">
                  <c:v>0.35275590551181102</c:v>
                </c:pt>
                <c:pt idx="2">
                  <c:v>0.35771065182829892</c:v>
                </c:pt>
                <c:pt idx="3">
                  <c:v>0.35623003194888181</c:v>
                </c:pt>
                <c:pt idx="4">
                  <c:v>0.35303514376996808</c:v>
                </c:pt>
                <c:pt idx="5">
                  <c:v>0.34609250398724078</c:v>
                </c:pt>
                <c:pt idx="6">
                  <c:v>0.34449760765550241</c:v>
                </c:pt>
                <c:pt idx="7">
                  <c:v>0.36245954692556631</c:v>
                </c:pt>
                <c:pt idx="8">
                  <c:v>0.36893203883495146</c:v>
                </c:pt>
                <c:pt idx="9">
                  <c:v>0.37133550488599348</c:v>
                </c:pt>
                <c:pt idx="10">
                  <c:v>0.37133550488599348</c:v>
                </c:pt>
                <c:pt idx="11">
                  <c:v>0.3673139158576052</c:v>
                </c:pt>
                <c:pt idx="12">
                  <c:v>0.3667205169628433</c:v>
                </c:pt>
                <c:pt idx="13">
                  <c:v>0.3685064935064935</c:v>
                </c:pt>
                <c:pt idx="14">
                  <c:v>0.38861788617886178</c:v>
                </c:pt>
                <c:pt idx="15">
                  <c:v>0.39408866995073893</c:v>
                </c:pt>
                <c:pt idx="16">
                  <c:v>0.39834710743801655</c:v>
                </c:pt>
                <c:pt idx="17">
                  <c:v>0.41166666666666668</c:v>
                </c:pt>
                <c:pt idx="18">
                  <c:v>0.42255892255892258</c:v>
                </c:pt>
                <c:pt idx="19">
                  <c:v>0.42327150084317039</c:v>
                </c:pt>
              </c:numCache>
            </c:numRef>
          </c:val>
          <c:smooth val="0"/>
          <c:extLst>
            <c:ext xmlns:c16="http://schemas.microsoft.com/office/drawing/2014/chart" uri="{C3380CC4-5D6E-409C-BE32-E72D297353CC}">
              <c16:uniqueId val="{00000001-2E11-4575-A4F8-361A5625BF1C}"/>
            </c:ext>
          </c:extLst>
        </c:ser>
        <c:ser>
          <c:idx val="0"/>
          <c:order val="2"/>
          <c:tx>
            <c:strRef>
              <c:f>Sheet1!$D$1</c:f>
              <c:strCache>
                <c:ptCount val="1"/>
                <c:pt idx="0">
                  <c:v>Brussel</c:v>
                </c:pt>
              </c:strCache>
            </c:strRef>
          </c:tx>
          <c:spPr>
            <a:ln w="31750">
              <a:solidFill>
                <a:schemeClr val="bg1">
                  <a:lumMod val="65000"/>
                </a:schemeClr>
              </a:solidFill>
            </a:ln>
          </c:spPr>
          <c:marker>
            <c:symbol val="none"/>
          </c:marker>
          <c:val>
            <c:numRef>
              <c:f>Sheet1!$D$2:$D$21</c:f>
              <c:numCache>
                <c:formatCode>General</c:formatCode>
                <c:ptCount val="20"/>
                <c:pt idx="0">
                  <c:v>0.32591414944356123</c:v>
                </c:pt>
                <c:pt idx="1">
                  <c:v>0.33226324237560195</c:v>
                </c:pt>
                <c:pt idx="2">
                  <c:v>0.33494363929146537</c:v>
                </c:pt>
                <c:pt idx="3">
                  <c:v>0.33117932148626816</c:v>
                </c:pt>
                <c:pt idx="4">
                  <c:v>0.32847896440129454</c:v>
                </c:pt>
                <c:pt idx="5">
                  <c:v>0.31723027375201285</c:v>
                </c:pt>
                <c:pt idx="6">
                  <c:v>0.31561996779388085</c:v>
                </c:pt>
                <c:pt idx="7">
                  <c:v>0.33387622149837132</c:v>
                </c:pt>
                <c:pt idx="8">
                  <c:v>0.33928571428571425</c:v>
                </c:pt>
                <c:pt idx="9">
                  <c:v>0.34527687296416937</c:v>
                </c:pt>
                <c:pt idx="10">
                  <c:v>0.34527687296416937</c:v>
                </c:pt>
                <c:pt idx="11">
                  <c:v>0.33707865168539325</c:v>
                </c:pt>
                <c:pt idx="12">
                  <c:v>0.32695374800637955</c:v>
                </c:pt>
                <c:pt idx="13">
                  <c:v>0.3237639553429027</c:v>
                </c:pt>
                <c:pt idx="14">
                  <c:v>0.34079999999999999</c:v>
                </c:pt>
                <c:pt idx="15">
                  <c:v>0.33922829581993569</c:v>
                </c:pt>
                <c:pt idx="16">
                  <c:v>0.3457792207792208</c:v>
                </c:pt>
                <c:pt idx="17">
                  <c:v>0.35960591133004927</c:v>
                </c:pt>
                <c:pt idx="18">
                  <c:v>0.36303630363036304</c:v>
                </c:pt>
                <c:pt idx="19">
                  <c:v>0.36799999999999999</c:v>
                </c:pt>
              </c:numCache>
            </c:numRef>
          </c:val>
          <c:smooth val="0"/>
          <c:extLst>
            <c:ext xmlns:c16="http://schemas.microsoft.com/office/drawing/2014/chart" uri="{C3380CC4-5D6E-409C-BE32-E72D297353CC}">
              <c16:uniqueId val="{00000002-2E11-4575-A4F8-361A5625BF1C}"/>
            </c:ext>
          </c:extLst>
        </c:ser>
        <c:dLbls>
          <c:showLegendKey val="0"/>
          <c:showVal val="0"/>
          <c:showCatName val="0"/>
          <c:showSerName val="0"/>
          <c:showPercent val="0"/>
          <c:showBubbleSize val="0"/>
        </c:dLbls>
        <c:smooth val="0"/>
        <c:axId val="580918720"/>
        <c:axId val="580921072"/>
      </c:lineChart>
      <c:catAx>
        <c:axId val="580918720"/>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21072"/>
        <c:crosses val="autoZero"/>
        <c:auto val="0"/>
        <c:lblAlgn val="ctr"/>
        <c:lblOffset val="100"/>
        <c:tickLblSkip val="1"/>
        <c:tickMarkSkip val="1"/>
        <c:noMultiLvlLbl val="0"/>
      </c:catAx>
      <c:valAx>
        <c:axId val="580921072"/>
        <c:scaling>
          <c:orientation val="minMax"/>
          <c:max val="0.45"/>
          <c:min val="0.25"/>
        </c:scaling>
        <c:delete val="0"/>
        <c:axPos val="l"/>
        <c:numFmt formatCode="0%" sourceLinked="0"/>
        <c:majorTickMark val="out"/>
        <c:minorTickMark val="none"/>
        <c:tickLblPos val="low"/>
        <c:spPr>
          <a:ln w="2919">
            <a:solidFill>
              <a:schemeClr val="tx1"/>
            </a:solidFill>
            <a:prstDash val="solid"/>
          </a:ln>
        </c:spPr>
        <c:txPr>
          <a:bodyPr rot="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18720"/>
        <c:crosses val="autoZero"/>
        <c:crossBetween val="between"/>
        <c:majorUnit val="5.000000000000001E-2"/>
      </c:valAx>
      <c:spPr>
        <a:noFill/>
        <a:ln w="25400">
          <a:noFill/>
        </a:ln>
      </c:spPr>
    </c:plotArea>
    <c:legend>
      <c:legendPos val="b"/>
      <c:layout>
        <c:manualLayout>
          <c:xMode val="edge"/>
          <c:yMode val="edge"/>
          <c:x val="9.7476209832997193E-2"/>
          <c:y val="0.19078851528257051"/>
          <c:w val="0.40768251723336157"/>
          <c:h val="0.16844123670801728"/>
        </c:manualLayout>
      </c:layout>
      <c:overlay val="0"/>
      <c:txPr>
        <a:bodyPr/>
        <a:lstStyle/>
        <a:p>
          <a:pPr>
            <a:defRPr sz="1200" baseline="0">
              <a:solidFill>
                <a:schemeClr val="tx1"/>
              </a:solidFill>
              <a:latin typeface="Helvetica" panose="020B060402020202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8962746675517"/>
          <c:y val="0.12210566428000848"/>
          <c:w val="0.77280425039190359"/>
          <c:h val="0.70204977040668204"/>
        </c:manualLayout>
      </c:layout>
      <c:lineChart>
        <c:grouping val="standard"/>
        <c:varyColors val="0"/>
        <c:ser>
          <c:idx val="10"/>
          <c:order val="0"/>
          <c:tx>
            <c:strRef>
              <c:f>Sheet1!$B$1</c:f>
              <c:strCache>
                <c:ptCount val="1"/>
                <c:pt idx="0">
                  <c:v>Vlaanderen</c:v>
                </c:pt>
              </c:strCache>
            </c:strRef>
          </c:tx>
          <c:spPr>
            <a:ln w="31750">
              <a:solidFill>
                <a:srgbClr val="FFC000"/>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Sheet1!$B$2:$B$71</c:f>
              <c:numCache>
                <c:formatCode>General</c:formatCode>
                <c:ptCount val="70"/>
                <c:pt idx="0">
                  <c:v>14.45114094387932</c:v>
                </c:pt>
                <c:pt idx="1">
                  <c:v>14.677238799853043</c:v>
                </c:pt>
                <c:pt idx="2">
                  <c:v>14.876675385964564</c:v>
                </c:pt>
                <c:pt idx="3">
                  <c:v>15.07591385837098</c:v>
                </c:pt>
                <c:pt idx="4">
                  <c:v>15.328550148940371</c:v>
                </c:pt>
                <c:pt idx="5">
                  <c:v>15.647434330942833</c:v>
                </c:pt>
                <c:pt idx="6">
                  <c:v>15.94234715258499</c:v>
                </c:pt>
                <c:pt idx="7">
                  <c:v>16.242878081964257</c:v>
                </c:pt>
                <c:pt idx="8">
                  <c:v>16.491981052966185</c:v>
                </c:pt>
                <c:pt idx="9">
                  <c:v>16.73020214128999</c:v>
                </c:pt>
                <c:pt idx="10">
                  <c:v>16.94876416031309</c:v>
                </c:pt>
                <c:pt idx="11">
                  <c:v>17.1553753603221</c:v>
                </c:pt>
                <c:pt idx="12">
                  <c:v>17.355429932818542</c:v>
                </c:pt>
                <c:pt idx="13">
                  <c:v>17.569311558597505</c:v>
                </c:pt>
                <c:pt idx="14">
                  <c:v>17.770170280090174</c:v>
                </c:pt>
                <c:pt idx="15">
                  <c:v>17.837100648175568</c:v>
                </c:pt>
                <c:pt idx="16">
                  <c:v>17.806582492022809</c:v>
                </c:pt>
                <c:pt idx="17">
                  <c:v>17.855654375486889</c:v>
                </c:pt>
                <c:pt idx="18">
                  <c:v>17.980820042014038</c:v>
                </c:pt>
                <c:pt idx="19">
                  <c:v>18.154959794356447</c:v>
                </c:pt>
                <c:pt idx="20">
                  <c:v>18.2878421117559</c:v>
                </c:pt>
                <c:pt idx="21">
                  <c:v>18.577478461256241</c:v>
                </c:pt>
                <c:pt idx="22">
                  <c:v>18.81841952321416</c:v>
                </c:pt>
                <c:pt idx="23">
                  <c:v>19.067372465274879</c:v>
                </c:pt>
                <c:pt idx="24">
                  <c:v>19.327148580405073</c:v>
                </c:pt>
                <c:pt idx="25">
                  <c:v>19.538504097993702</c:v>
                </c:pt>
                <c:pt idx="26">
                  <c:v>19.737878729950786</c:v>
                </c:pt>
                <c:pt idx="27">
                  <c:v>19.982225584160545</c:v>
                </c:pt>
                <c:pt idx="28">
                  <c:v>20.230860369527427</c:v>
                </c:pt>
                <c:pt idx="29">
                  <c:v>20.506612900320711</c:v>
                </c:pt>
                <c:pt idx="30">
                  <c:v>20.800605640592988</c:v>
                </c:pt>
                <c:pt idx="31">
                  <c:v>21.111144946239399</c:v>
                </c:pt>
                <c:pt idx="32">
                  <c:v>21.440629090506597</c:v>
                </c:pt>
                <c:pt idx="33">
                  <c:v>21.787274617811608</c:v>
                </c:pt>
                <c:pt idx="34">
                  <c:v>22.163148493740927</c:v>
                </c:pt>
                <c:pt idx="35">
                  <c:v>22.524255907612176</c:v>
                </c:pt>
                <c:pt idx="36">
                  <c:v>22.905699423946274</c:v>
                </c:pt>
                <c:pt idx="37">
                  <c:v>23.291353857870117</c:v>
                </c:pt>
                <c:pt idx="38">
                  <c:v>23.690033461679299</c:v>
                </c:pt>
                <c:pt idx="39">
                  <c:v>24.101253859900531</c:v>
                </c:pt>
                <c:pt idx="40">
                  <c:v>24.456691677197149</c:v>
                </c:pt>
                <c:pt idx="41">
                  <c:v>24.771091342183553</c:v>
                </c:pt>
                <c:pt idx="42">
                  <c:v>25.03633932037722</c:v>
                </c:pt>
                <c:pt idx="43">
                  <c:v>25.275318068205365</c:v>
                </c:pt>
                <c:pt idx="44">
                  <c:v>25.495807638224321</c:v>
                </c:pt>
                <c:pt idx="45">
                  <c:v>25.712349184922868</c:v>
                </c:pt>
                <c:pt idx="46">
                  <c:v>25.891374689583309</c:v>
                </c:pt>
                <c:pt idx="47">
                  <c:v>26.022095198308758</c:v>
                </c:pt>
                <c:pt idx="48">
                  <c:v>26.096968414213919</c:v>
                </c:pt>
                <c:pt idx="49">
                  <c:v>26.136385278444706</c:v>
                </c:pt>
                <c:pt idx="50">
                  <c:v>26.13719175411121</c:v>
                </c:pt>
                <c:pt idx="51">
                  <c:v>26.155766033847392</c:v>
                </c:pt>
                <c:pt idx="52">
                  <c:v>26.191894395942438</c:v>
                </c:pt>
                <c:pt idx="53">
                  <c:v>26.239392645213659</c:v>
                </c:pt>
                <c:pt idx="54">
                  <c:v>26.296150455537763</c:v>
                </c:pt>
                <c:pt idx="55">
                  <c:v>26.349894439987143</c:v>
                </c:pt>
                <c:pt idx="56">
                  <c:v>26.392397778409528</c:v>
                </c:pt>
                <c:pt idx="57">
                  <c:v>26.406935153288902</c:v>
                </c:pt>
                <c:pt idx="58">
                  <c:v>26.398156533872697</c:v>
                </c:pt>
                <c:pt idx="59">
                  <c:v>26.359706808557149</c:v>
                </c:pt>
                <c:pt idx="60">
                  <c:v>26.297490945754305</c:v>
                </c:pt>
                <c:pt idx="61">
                  <c:v>26.253082013124295</c:v>
                </c:pt>
                <c:pt idx="62">
                  <c:v>26.207348624630079</c:v>
                </c:pt>
                <c:pt idx="63">
                  <c:v>26.174634138869678</c:v>
                </c:pt>
                <c:pt idx="64">
                  <c:v>26.151049342035215</c:v>
                </c:pt>
                <c:pt idx="65">
                  <c:v>26.159015375426403</c:v>
                </c:pt>
                <c:pt idx="66">
                  <c:v>26.178685170360929</c:v>
                </c:pt>
                <c:pt idx="67">
                  <c:v>26.196399371545027</c:v>
                </c:pt>
                <c:pt idx="68">
                  <c:v>26.19340809125675</c:v>
                </c:pt>
                <c:pt idx="69">
                  <c:v>26.156452756481247</c:v>
                </c:pt>
              </c:numCache>
            </c:numRef>
          </c:val>
          <c:smooth val="0"/>
          <c:extLst>
            <c:ext xmlns:c16="http://schemas.microsoft.com/office/drawing/2014/chart" uri="{C3380CC4-5D6E-409C-BE32-E72D297353CC}">
              <c16:uniqueId val="{00000000-9E15-442B-B0AA-C28F5393610E}"/>
            </c:ext>
          </c:extLst>
        </c:ser>
        <c:ser>
          <c:idx val="2"/>
          <c:order val="1"/>
          <c:tx>
            <c:strRef>
              <c:f>Sheet1!$C$1</c:f>
              <c:strCache>
                <c:ptCount val="1"/>
                <c:pt idx="0">
                  <c:v>Wallonië</c:v>
                </c:pt>
              </c:strCache>
            </c:strRef>
          </c:tx>
          <c:spPr>
            <a:ln w="31750">
              <a:solidFill>
                <a:schemeClr val="tx1"/>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Sheet1!$C$2:$C$71</c:f>
              <c:numCache>
                <c:formatCode>General</c:formatCode>
                <c:ptCount val="70"/>
                <c:pt idx="0">
                  <c:v>15.342204710636906</c:v>
                </c:pt>
                <c:pt idx="1">
                  <c:v>15.532477411709616</c:v>
                </c:pt>
                <c:pt idx="2">
                  <c:v>15.712198392397775</c:v>
                </c:pt>
                <c:pt idx="3">
                  <c:v>15.878553710517565</c:v>
                </c:pt>
                <c:pt idx="4">
                  <c:v>16.0738304464262</c:v>
                </c:pt>
                <c:pt idx="5">
                  <c:v>16.315127642576648</c:v>
                </c:pt>
                <c:pt idx="6">
                  <c:v>16.509490921628942</c:v>
                </c:pt>
                <c:pt idx="7">
                  <c:v>16.667473270113657</c:v>
                </c:pt>
                <c:pt idx="8">
                  <c:v>16.729803322116375</c:v>
                </c:pt>
                <c:pt idx="9">
                  <c:v>16.779946555129545</c:v>
                </c:pt>
                <c:pt idx="10">
                  <c:v>16.773471166669705</c:v>
                </c:pt>
                <c:pt idx="11">
                  <c:v>16.769687008718023</c:v>
                </c:pt>
                <c:pt idx="12">
                  <c:v>16.761523046092183</c:v>
                </c:pt>
                <c:pt idx="13">
                  <c:v>16.764719281005345</c:v>
                </c:pt>
                <c:pt idx="14">
                  <c:v>16.787948675212945</c:v>
                </c:pt>
                <c:pt idx="15">
                  <c:v>16.702685254562276</c:v>
                </c:pt>
                <c:pt idx="16">
                  <c:v>16.530762579241003</c:v>
                </c:pt>
                <c:pt idx="17">
                  <c:v>16.416660037173379</c:v>
                </c:pt>
                <c:pt idx="18">
                  <c:v>16.364091998350823</c:v>
                </c:pt>
                <c:pt idx="19">
                  <c:v>16.37999144747975</c:v>
                </c:pt>
                <c:pt idx="20">
                  <c:v>16.365067479024489</c:v>
                </c:pt>
                <c:pt idx="21">
                  <c:v>16.663541369117191</c:v>
                </c:pt>
                <c:pt idx="22">
                  <c:v>16.951047694958827</c:v>
                </c:pt>
                <c:pt idx="23">
                  <c:v>17.251144680642838</c:v>
                </c:pt>
                <c:pt idx="24">
                  <c:v>17.544036566395821</c:v>
                </c:pt>
                <c:pt idx="25">
                  <c:v>17.788744483950993</c:v>
                </c:pt>
                <c:pt idx="26">
                  <c:v>18.004803919184507</c:v>
                </c:pt>
                <c:pt idx="27">
                  <c:v>18.245146039742881</c:v>
                </c:pt>
                <c:pt idx="28">
                  <c:v>18.508635492194962</c:v>
                </c:pt>
                <c:pt idx="29">
                  <c:v>18.783236703066478</c:v>
                </c:pt>
                <c:pt idx="30">
                  <c:v>19.062820841889117</c:v>
                </c:pt>
                <c:pt idx="31">
                  <c:v>19.350382829561283</c:v>
                </c:pt>
                <c:pt idx="32">
                  <c:v>19.654537194015806</c:v>
                </c:pt>
                <c:pt idx="33">
                  <c:v>19.977464004484624</c:v>
                </c:pt>
                <c:pt idx="34">
                  <c:v>20.321400481126261</c:v>
                </c:pt>
                <c:pt idx="35">
                  <c:v>20.655022288297182</c:v>
                </c:pt>
                <c:pt idx="36">
                  <c:v>20.988200229383885</c:v>
                </c:pt>
                <c:pt idx="37">
                  <c:v>21.293915581577057</c:v>
                </c:pt>
                <c:pt idx="38">
                  <c:v>21.627027782834318</c:v>
                </c:pt>
                <c:pt idx="39">
                  <c:v>21.974086431839524</c:v>
                </c:pt>
                <c:pt idx="40">
                  <c:v>22.277759337208387</c:v>
                </c:pt>
                <c:pt idx="41">
                  <c:v>22.538945263188126</c:v>
                </c:pt>
                <c:pt idx="42">
                  <c:v>22.765417898931915</c:v>
                </c:pt>
                <c:pt idx="43">
                  <c:v>22.969264615635211</c:v>
                </c:pt>
                <c:pt idx="44">
                  <c:v>23.176153639315782</c:v>
                </c:pt>
                <c:pt idx="45">
                  <c:v>23.382681677278377</c:v>
                </c:pt>
                <c:pt idx="46">
                  <c:v>23.598890707102271</c:v>
                </c:pt>
                <c:pt idx="47">
                  <c:v>23.78746975208238</c:v>
                </c:pt>
                <c:pt idx="48">
                  <c:v>23.932128639251019</c:v>
                </c:pt>
                <c:pt idx="49">
                  <c:v>24.027077630679283</c:v>
                </c:pt>
                <c:pt idx="50">
                  <c:v>24.082242724579402</c:v>
                </c:pt>
                <c:pt idx="51">
                  <c:v>24.126370466392196</c:v>
                </c:pt>
                <c:pt idx="52">
                  <c:v>24.152119158185752</c:v>
                </c:pt>
                <c:pt idx="53">
                  <c:v>24.167710606895483</c:v>
                </c:pt>
                <c:pt idx="54">
                  <c:v>24.190142201914579</c:v>
                </c:pt>
                <c:pt idx="55">
                  <c:v>24.233092833068657</c:v>
                </c:pt>
                <c:pt idx="56">
                  <c:v>24.266663791084255</c:v>
                </c:pt>
                <c:pt idx="57">
                  <c:v>24.283464953131876</c:v>
                </c:pt>
                <c:pt idx="58">
                  <c:v>24.275612118590931</c:v>
                </c:pt>
                <c:pt idx="59">
                  <c:v>24.285214158546719</c:v>
                </c:pt>
                <c:pt idx="60">
                  <c:v>24.300583720230009</c:v>
                </c:pt>
                <c:pt idx="61">
                  <c:v>24.347718220126104</c:v>
                </c:pt>
                <c:pt idx="62">
                  <c:v>24.396540733763494</c:v>
                </c:pt>
                <c:pt idx="63">
                  <c:v>24.473501818679416</c:v>
                </c:pt>
                <c:pt idx="64">
                  <c:v>24.562668617892108</c:v>
                </c:pt>
                <c:pt idx="65">
                  <c:v>24.656685751155447</c:v>
                </c:pt>
                <c:pt idx="66">
                  <c:v>24.768771854160118</c:v>
                </c:pt>
                <c:pt idx="67">
                  <c:v>24.857257683168839</c:v>
                </c:pt>
                <c:pt idx="68">
                  <c:v>24.901137610341902</c:v>
                </c:pt>
                <c:pt idx="69">
                  <c:v>24.91633105303633</c:v>
                </c:pt>
              </c:numCache>
            </c:numRef>
          </c:val>
          <c:smooth val="0"/>
          <c:extLst>
            <c:ext xmlns:c16="http://schemas.microsoft.com/office/drawing/2014/chart" uri="{C3380CC4-5D6E-409C-BE32-E72D297353CC}">
              <c16:uniqueId val="{00000001-9E15-442B-B0AA-C28F5393610E}"/>
            </c:ext>
          </c:extLst>
        </c:ser>
        <c:ser>
          <c:idx val="5"/>
          <c:order val="2"/>
          <c:tx>
            <c:strRef>
              <c:f>Sheet1!$D$1</c:f>
              <c:strCache>
                <c:ptCount val="1"/>
                <c:pt idx="0">
                  <c:v>Brussel</c:v>
                </c:pt>
              </c:strCache>
            </c:strRef>
          </c:tx>
          <c:spPr>
            <a:ln w="31750">
              <a:solidFill>
                <a:schemeClr val="bg1">
                  <a:lumMod val="65000"/>
                </a:schemeClr>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Sheet1!$D$2:$D$71</c:f>
              <c:numCache>
                <c:formatCode>General</c:formatCode>
                <c:ptCount val="70"/>
                <c:pt idx="0">
                  <c:v>17.409749209641745</c:v>
                </c:pt>
                <c:pt idx="1">
                  <c:v>17.496323131314938</c:v>
                </c:pt>
                <c:pt idx="2">
                  <c:v>17.471028759211187</c:v>
                </c:pt>
                <c:pt idx="3">
                  <c:v>17.434962647644536</c:v>
                </c:pt>
                <c:pt idx="4">
                  <c:v>17.323609155299607</c:v>
                </c:pt>
                <c:pt idx="5">
                  <c:v>17.371287661292534</c:v>
                </c:pt>
                <c:pt idx="6">
                  <c:v>17.297235316332788</c:v>
                </c:pt>
                <c:pt idx="7">
                  <c:v>17.181734728669969</c:v>
                </c:pt>
                <c:pt idx="8">
                  <c:v>17.023971669844727</c:v>
                </c:pt>
                <c:pt idx="9">
                  <c:v>16.77316593663415</c:v>
                </c:pt>
                <c:pt idx="10">
                  <c:v>16.542220332744023</c:v>
                </c:pt>
                <c:pt idx="11">
                  <c:v>16.202125136960539</c:v>
                </c:pt>
                <c:pt idx="12">
                  <c:v>15.852772214051637</c:v>
                </c:pt>
                <c:pt idx="13">
                  <c:v>15.643079951075059</c:v>
                </c:pt>
                <c:pt idx="14">
                  <c:v>15.446849214650324</c:v>
                </c:pt>
                <c:pt idx="15">
                  <c:v>15.169257285994163</c:v>
                </c:pt>
                <c:pt idx="16">
                  <c:v>14.815339187269386</c:v>
                </c:pt>
                <c:pt idx="17">
                  <c:v>14.501316654124832</c:v>
                </c:pt>
                <c:pt idx="18">
                  <c:v>14.188531555442422</c:v>
                </c:pt>
                <c:pt idx="19">
                  <c:v>13.958118028008201</c:v>
                </c:pt>
                <c:pt idx="20">
                  <c:v>13.627167836667001</c:v>
                </c:pt>
                <c:pt idx="21">
                  <c:v>13.49742811633449</c:v>
                </c:pt>
                <c:pt idx="22">
                  <c:v>13.353484001437685</c:v>
                </c:pt>
                <c:pt idx="23">
                  <c:v>13.281466214462402</c:v>
                </c:pt>
                <c:pt idx="24">
                  <c:v>13.218138946350876</c:v>
                </c:pt>
                <c:pt idx="25">
                  <c:v>13.1414524913923</c:v>
                </c:pt>
                <c:pt idx="26">
                  <c:v>13.045114315517989</c:v>
                </c:pt>
                <c:pt idx="27">
                  <c:v>13.013502198722302</c:v>
                </c:pt>
                <c:pt idx="28">
                  <c:v>12.995057596004237</c:v>
                </c:pt>
                <c:pt idx="29">
                  <c:v>12.98696455484186</c:v>
                </c:pt>
                <c:pt idx="30">
                  <c:v>13.003593157392523</c:v>
                </c:pt>
                <c:pt idx="31">
                  <c:v>13.036165785630411</c:v>
                </c:pt>
                <c:pt idx="32">
                  <c:v>13.064521637332152</c:v>
                </c:pt>
                <c:pt idx="33">
                  <c:v>13.122592212063678</c:v>
                </c:pt>
                <c:pt idx="34">
                  <c:v>13.205951593683787</c:v>
                </c:pt>
                <c:pt idx="35">
                  <c:v>13.31921118848382</c:v>
                </c:pt>
                <c:pt idx="36">
                  <c:v>13.41091287240895</c:v>
                </c:pt>
                <c:pt idx="37">
                  <c:v>13.50913229848617</c:v>
                </c:pt>
                <c:pt idx="38">
                  <c:v>13.619000013053256</c:v>
                </c:pt>
                <c:pt idx="39">
                  <c:v>13.747265639321023</c:v>
                </c:pt>
                <c:pt idx="40">
                  <c:v>13.875949615215422</c:v>
                </c:pt>
                <c:pt idx="41">
                  <c:v>13.986240688207404</c:v>
                </c:pt>
                <c:pt idx="42">
                  <c:v>14.081934947142017</c:v>
                </c:pt>
                <c:pt idx="43">
                  <c:v>14.198780990870882</c:v>
                </c:pt>
                <c:pt idx="44">
                  <c:v>14.317623342143532</c:v>
                </c:pt>
                <c:pt idx="45">
                  <c:v>14.44523822364528</c:v>
                </c:pt>
                <c:pt idx="46">
                  <c:v>14.552700399623882</c:v>
                </c:pt>
                <c:pt idx="47">
                  <c:v>14.658640552574578</c:v>
                </c:pt>
                <c:pt idx="48">
                  <c:v>14.760239560635972</c:v>
                </c:pt>
                <c:pt idx="49">
                  <c:v>14.858351996427094</c:v>
                </c:pt>
                <c:pt idx="50">
                  <c:v>14.939544928121762</c:v>
                </c:pt>
                <c:pt idx="51">
                  <c:v>15.033306585077334</c:v>
                </c:pt>
                <c:pt idx="52">
                  <c:v>15.130435277617476</c:v>
                </c:pt>
                <c:pt idx="53">
                  <c:v>15.228391893087883</c:v>
                </c:pt>
                <c:pt idx="54">
                  <c:v>15.314714235289392</c:v>
                </c:pt>
                <c:pt idx="55">
                  <c:v>15.410610745360339</c:v>
                </c:pt>
                <c:pt idx="56">
                  <c:v>15.475630603914453</c:v>
                </c:pt>
                <c:pt idx="57">
                  <c:v>15.536347871741254</c:v>
                </c:pt>
                <c:pt idx="58">
                  <c:v>15.576274888776446</c:v>
                </c:pt>
                <c:pt idx="59">
                  <c:v>15.623929130271433</c:v>
                </c:pt>
                <c:pt idx="60">
                  <c:v>15.659553130259715</c:v>
                </c:pt>
                <c:pt idx="61">
                  <c:v>15.69998690542443</c:v>
                </c:pt>
                <c:pt idx="62">
                  <c:v>15.745256458834985</c:v>
                </c:pt>
                <c:pt idx="63">
                  <c:v>15.79629221429914</c:v>
                </c:pt>
                <c:pt idx="64">
                  <c:v>15.838164922895439</c:v>
                </c:pt>
                <c:pt idx="65">
                  <c:v>15.880037254511478</c:v>
                </c:pt>
                <c:pt idx="66">
                  <c:v>15.91360453453321</c:v>
                </c:pt>
                <c:pt idx="67">
                  <c:v>15.945601179066776</c:v>
                </c:pt>
                <c:pt idx="68">
                  <c:v>15.961025333930404</c:v>
                </c:pt>
                <c:pt idx="69">
                  <c:v>15.971300775082295</c:v>
                </c:pt>
              </c:numCache>
            </c:numRef>
          </c:val>
          <c:smooth val="0"/>
          <c:extLst>
            <c:ext xmlns:c16="http://schemas.microsoft.com/office/drawing/2014/chart" uri="{C3380CC4-5D6E-409C-BE32-E72D297353CC}">
              <c16:uniqueId val="{00000002-9E15-442B-B0AA-C28F5393610E}"/>
            </c:ext>
          </c:extLst>
        </c:ser>
        <c:dLbls>
          <c:showLegendKey val="0"/>
          <c:showVal val="0"/>
          <c:showCatName val="0"/>
          <c:showSerName val="0"/>
          <c:showPercent val="0"/>
          <c:showBubbleSize val="0"/>
        </c:dLbls>
        <c:smooth val="0"/>
        <c:axId val="580919112"/>
        <c:axId val="580919504"/>
      </c:lineChart>
      <c:catAx>
        <c:axId val="580919112"/>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80919504"/>
        <c:crosses val="autoZero"/>
        <c:auto val="0"/>
        <c:lblAlgn val="ctr"/>
        <c:lblOffset val="10"/>
        <c:tickLblSkip val="3"/>
        <c:tickMarkSkip val="1"/>
        <c:noMultiLvlLbl val="0"/>
      </c:catAx>
      <c:valAx>
        <c:axId val="580919504"/>
        <c:scaling>
          <c:orientation val="minMax"/>
          <c:max val="30"/>
        </c:scaling>
        <c:delete val="0"/>
        <c:axPos val="l"/>
        <c:numFmt formatCode="#,##0" sourceLinked="0"/>
        <c:majorTickMark val="out"/>
        <c:minorTickMark val="none"/>
        <c:tickLblPos val="low"/>
        <c:spPr>
          <a:ln w="2919">
            <a:solidFill>
              <a:schemeClr val="tx1"/>
            </a:solidFill>
            <a:prstDash val="solid"/>
          </a:ln>
        </c:spPr>
        <c:txPr>
          <a:bodyPr rot="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19112"/>
        <c:crosses val="autoZero"/>
        <c:crossBetween val="between"/>
        <c:majorUnit val="5"/>
      </c:valAx>
      <c:spPr>
        <a:noFill/>
        <a:ln w="25400">
          <a:noFill/>
        </a:ln>
      </c:spPr>
    </c:plotArea>
    <c:legend>
      <c:legendPos val="b"/>
      <c:layout>
        <c:manualLayout>
          <c:xMode val="edge"/>
          <c:yMode val="edge"/>
          <c:x val="0.56272028173975852"/>
          <c:y val="0.54749815912419375"/>
          <c:w val="0.28365413551271568"/>
          <c:h val="0.16417405200398172"/>
        </c:manualLayout>
      </c:layout>
      <c:overlay val="0"/>
      <c:txPr>
        <a:bodyPr/>
        <a:lstStyle/>
        <a:p>
          <a:pPr>
            <a:defRPr sz="1200" baseline="0">
              <a:solidFill>
                <a:schemeClr val="tx1"/>
              </a:solidFill>
              <a:latin typeface="Calibri" panose="020F050202020403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8962746675517"/>
          <c:y val="0.12210566428000848"/>
          <c:w val="0.77280425039190359"/>
          <c:h val="0.70204977040668204"/>
        </c:manualLayout>
      </c:layout>
      <c:lineChart>
        <c:grouping val="standard"/>
        <c:varyColors val="0"/>
        <c:ser>
          <c:idx val="10"/>
          <c:order val="0"/>
          <c:tx>
            <c:strRef>
              <c:f>Sheet1!$B$1</c:f>
              <c:strCache>
                <c:ptCount val="1"/>
                <c:pt idx="0">
                  <c:v>Vlaanderen</c:v>
                </c:pt>
              </c:strCache>
            </c:strRef>
          </c:tx>
          <c:spPr>
            <a:ln w="31750">
              <a:solidFill>
                <a:srgbClr val="FFC000"/>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Sheet1!$B$2:$B$71</c:f>
              <c:numCache>
                <c:formatCode>General</c:formatCode>
                <c:ptCount val="70"/>
                <c:pt idx="0">
                  <c:v>14.45114094387932</c:v>
                </c:pt>
                <c:pt idx="1">
                  <c:v>14.677238799853043</c:v>
                </c:pt>
                <c:pt idx="2">
                  <c:v>14.876675385964564</c:v>
                </c:pt>
                <c:pt idx="3">
                  <c:v>15.07591385837098</c:v>
                </c:pt>
                <c:pt idx="4">
                  <c:v>15.328550148940371</c:v>
                </c:pt>
                <c:pt idx="5">
                  <c:v>15.647434330942833</c:v>
                </c:pt>
                <c:pt idx="6">
                  <c:v>15.94234715258499</c:v>
                </c:pt>
                <c:pt idx="7">
                  <c:v>16.242878081964257</c:v>
                </c:pt>
                <c:pt idx="8">
                  <c:v>16.491981052966185</c:v>
                </c:pt>
                <c:pt idx="9">
                  <c:v>16.73020214128999</c:v>
                </c:pt>
                <c:pt idx="10">
                  <c:v>16.94876416031309</c:v>
                </c:pt>
                <c:pt idx="11">
                  <c:v>17.1553753603221</c:v>
                </c:pt>
                <c:pt idx="12">
                  <c:v>17.355429932818542</c:v>
                </c:pt>
                <c:pt idx="13">
                  <c:v>17.569311558597505</c:v>
                </c:pt>
                <c:pt idx="14">
                  <c:v>17.770170280090174</c:v>
                </c:pt>
                <c:pt idx="15">
                  <c:v>17.837100648175568</c:v>
                </c:pt>
                <c:pt idx="16">
                  <c:v>17.806582492022809</c:v>
                </c:pt>
                <c:pt idx="17">
                  <c:v>17.855654375486889</c:v>
                </c:pt>
                <c:pt idx="18">
                  <c:v>17.980820042014038</c:v>
                </c:pt>
                <c:pt idx="19">
                  <c:v>18.154959794356447</c:v>
                </c:pt>
                <c:pt idx="20">
                  <c:v>18.2878421117559</c:v>
                </c:pt>
                <c:pt idx="21">
                  <c:v>18.577478461256241</c:v>
                </c:pt>
                <c:pt idx="22">
                  <c:v>18.81841952321416</c:v>
                </c:pt>
                <c:pt idx="23">
                  <c:v>19.067372465274879</c:v>
                </c:pt>
                <c:pt idx="24">
                  <c:v>19.327148580405073</c:v>
                </c:pt>
                <c:pt idx="25">
                  <c:v>19.538504097993702</c:v>
                </c:pt>
                <c:pt idx="26">
                  <c:v>19.737878729950786</c:v>
                </c:pt>
                <c:pt idx="27">
                  <c:v>19.982225584160545</c:v>
                </c:pt>
                <c:pt idx="28">
                  <c:v>20.230860369527427</c:v>
                </c:pt>
                <c:pt idx="29">
                  <c:v>20.506612900320711</c:v>
                </c:pt>
                <c:pt idx="30">
                  <c:v>20.800605640592988</c:v>
                </c:pt>
                <c:pt idx="31">
                  <c:v>21.111144946239399</c:v>
                </c:pt>
                <c:pt idx="32">
                  <c:v>21.440629090506597</c:v>
                </c:pt>
                <c:pt idx="33">
                  <c:v>21.787274617811608</c:v>
                </c:pt>
                <c:pt idx="34">
                  <c:v>22.163148493740927</c:v>
                </c:pt>
                <c:pt idx="35">
                  <c:v>22.524255907612176</c:v>
                </c:pt>
                <c:pt idx="36">
                  <c:v>22.905699423946274</c:v>
                </c:pt>
                <c:pt idx="37">
                  <c:v>23.291353857870117</c:v>
                </c:pt>
                <c:pt idx="38">
                  <c:v>23.690033461679299</c:v>
                </c:pt>
                <c:pt idx="39">
                  <c:v>24.101253859900531</c:v>
                </c:pt>
                <c:pt idx="40">
                  <c:v>24.456691677197149</c:v>
                </c:pt>
                <c:pt idx="41">
                  <c:v>24.771091342183553</c:v>
                </c:pt>
                <c:pt idx="42">
                  <c:v>25.03633932037722</c:v>
                </c:pt>
                <c:pt idx="43">
                  <c:v>25.275318068205365</c:v>
                </c:pt>
                <c:pt idx="44">
                  <c:v>25.495807638224321</c:v>
                </c:pt>
                <c:pt idx="45">
                  <c:v>25.712349184922868</c:v>
                </c:pt>
                <c:pt idx="46">
                  <c:v>25.891374689583309</c:v>
                </c:pt>
                <c:pt idx="47">
                  <c:v>26.022095198308758</c:v>
                </c:pt>
                <c:pt idx="48">
                  <c:v>26.096968414213919</c:v>
                </c:pt>
                <c:pt idx="49">
                  <c:v>26.136385278444706</c:v>
                </c:pt>
                <c:pt idx="50">
                  <c:v>26.13719175411121</c:v>
                </c:pt>
                <c:pt idx="51">
                  <c:v>26.155766033847392</c:v>
                </c:pt>
                <c:pt idx="52">
                  <c:v>26.191894395942438</c:v>
                </c:pt>
                <c:pt idx="53">
                  <c:v>26.239392645213659</c:v>
                </c:pt>
                <c:pt idx="54">
                  <c:v>26.296150455537763</c:v>
                </c:pt>
                <c:pt idx="55">
                  <c:v>26.349894439987143</c:v>
                </c:pt>
                <c:pt idx="56">
                  <c:v>26.392397778409528</c:v>
                </c:pt>
                <c:pt idx="57">
                  <c:v>26.406935153288902</c:v>
                </c:pt>
                <c:pt idx="58">
                  <c:v>26.398156533872697</c:v>
                </c:pt>
                <c:pt idx="59">
                  <c:v>26.359706808557149</c:v>
                </c:pt>
                <c:pt idx="60">
                  <c:v>26.297490945754305</c:v>
                </c:pt>
                <c:pt idx="61">
                  <c:v>26.253082013124295</c:v>
                </c:pt>
                <c:pt idx="62">
                  <c:v>26.207348624630079</c:v>
                </c:pt>
                <c:pt idx="63">
                  <c:v>26.174634138869678</c:v>
                </c:pt>
                <c:pt idx="64">
                  <c:v>26.151049342035215</c:v>
                </c:pt>
                <c:pt idx="65">
                  <c:v>26.159015375426403</c:v>
                </c:pt>
                <c:pt idx="66">
                  <c:v>26.178685170360929</c:v>
                </c:pt>
                <c:pt idx="67">
                  <c:v>26.196399371545027</c:v>
                </c:pt>
                <c:pt idx="68">
                  <c:v>26.19340809125675</c:v>
                </c:pt>
                <c:pt idx="69">
                  <c:v>26.156452756481247</c:v>
                </c:pt>
              </c:numCache>
            </c:numRef>
          </c:val>
          <c:smooth val="0"/>
          <c:extLst>
            <c:ext xmlns:c16="http://schemas.microsoft.com/office/drawing/2014/chart" uri="{C3380CC4-5D6E-409C-BE32-E72D297353CC}">
              <c16:uniqueId val="{00000000-9E15-442B-B0AA-C28F5393610E}"/>
            </c:ext>
          </c:extLst>
        </c:ser>
        <c:ser>
          <c:idx val="2"/>
          <c:order val="1"/>
          <c:tx>
            <c:strRef>
              <c:f>Sheet1!$C$1</c:f>
              <c:strCache>
                <c:ptCount val="1"/>
                <c:pt idx="0">
                  <c:v>Wallonië</c:v>
                </c:pt>
              </c:strCache>
            </c:strRef>
          </c:tx>
          <c:spPr>
            <a:ln w="31750">
              <a:solidFill>
                <a:schemeClr val="tx1"/>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Sheet1!$C$2:$C$71</c:f>
              <c:numCache>
                <c:formatCode>General</c:formatCode>
                <c:ptCount val="70"/>
                <c:pt idx="0">
                  <c:v>15.342204710636906</c:v>
                </c:pt>
                <c:pt idx="1">
                  <c:v>15.532477411709616</c:v>
                </c:pt>
                <c:pt idx="2">
                  <c:v>15.712198392397775</c:v>
                </c:pt>
                <c:pt idx="3">
                  <c:v>15.878553710517565</c:v>
                </c:pt>
                <c:pt idx="4">
                  <c:v>16.0738304464262</c:v>
                </c:pt>
                <c:pt idx="5">
                  <c:v>16.315127642576648</c:v>
                </c:pt>
                <c:pt idx="6">
                  <c:v>16.509490921628942</c:v>
                </c:pt>
                <c:pt idx="7">
                  <c:v>16.667473270113657</c:v>
                </c:pt>
                <c:pt idx="8">
                  <c:v>16.729803322116375</c:v>
                </c:pt>
                <c:pt idx="9">
                  <c:v>16.779946555129545</c:v>
                </c:pt>
                <c:pt idx="10">
                  <c:v>16.773471166669705</c:v>
                </c:pt>
                <c:pt idx="11">
                  <c:v>16.769687008718023</c:v>
                </c:pt>
                <c:pt idx="12">
                  <c:v>16.761523046092183</c:v>
                </c:pt>
                <c:pt idx="13">
                  <c:v>16.764719281005345</c:v>
                </c:pt>
                <c:pt idx="14">
                  <c:v>16.787948675212945</c:v>
                </c:pt>
                <c:pt idx="15">
                  <c:v>16.702685254562276</c:v>
                </c:pt>
                <c:pt idx="16">
                  <c:v>16.530762579241003</c:v>
                </c:pt>
                <c:pt idx="17">
                  <c:v>16.416660037173379</c:v>
                </c:pt>
                <c:pt idx="18">
                  <c:v>16.364091998350823</c:v>
                </c:pt>
                <c:pt idx="19">
                  <c:v>16.37999144747975</c:v>
                </c:pt>
                <c:pt idx="20">
                  <c:v>16.365067479024489</c:v>
                </c:pt>
                <c:pt idx="21">
                  <c:v>16.663541369117191</c:v>
                </c:pt>
                <c:pt idx="22">
                  <c:v>16.951047694958827</c:v>
                </c:pt>
                <c:pt idx="23">
                  <c:v>17.251144680642838</c:v>
                </c:pt>
                <c:pt idx="24">
                  <c:v>17.544036566395821</c:v>
                </c:pt>
                <c:pt idx="25">
                  <c:v>17.788744483950993</c:v>
                </c:pt>
                <c:pt idx="26">
                  <c:v>18.004803919184507</c:v>
                </c:pt>
                <c:pt idx="27">
                  <c:v>18.245146039742881</c:v>
                </c:pt>
                <c:pt idx="28">
                  <c:v>18.508635492194962</c:v>
                </c:pt>
                <c:pt idx="29">
                  <c:v>18.783236703066478</c:v>
                </c:pt>
                <c:pt idx="30">
                  <c:v>19.062820841889117</c:v>
                </c:pt>
                <c:pt idx="31">
                  <c:v>19.350382829561283</c:v>
                </c:pt>
                <c:pt idx="32">
                  <c:v>19.654537194015806</c:v>
                </c:pt>
                <c:pt idx="33">
                  <c:v>19.977464004484624</c:v>
                </c:pt>
                <c:pt idx="34">
                  <c:v>20.321400481126261</c:v>
                </c:pt>
                <c:pt idx="35">
                  <c:v>20.655022288297182</c:v>
                </c:pt>
                <c:pt idx="36">
                  <c:v>20.988200229383885</c:v>
                </c:pt>
                <c:pt idx="37">
                  <c:v>21.293915581577057</c:v>
                </c:pt>
                <c:pt idx="38">
                  <c:v>21.627027782834318</c:v>
                </c:pt>
                <c:pt idx="39">
                  <c:v>21.974086431839524</c:v>
                </c:pt>
                <c:pt idx="40">
                  <c:v>22.277759337208387</c:v>
                </c:pt>
                <c:pt idx="41">
                  <c:v>22.538945263188126</c:v>
                </c:pt>
                <c:pt idx="42">
                  <c:v>22.765417898931915</c:v>
                </c:pt>
                <c:pt idx="43">
                  <c:v>22.969264615635211</c:v>
                </c:pt>
                <c:pt idx="44">
                  <c:v>23.176153639315782</c:v>
                </c:pt>
                <c:pt idx="45">
                  <c:v>23.382681677278377</c:v>
                </c:pt>
                <c:pt idx="46">
                  <c:v>23.598890707102271</c:v>
                </c:pt>
                <c:pt idx="47">
                  <c:v>23.78746975208238</c:v>
                </c:pt>
                <c:pt idx="48">
                  <c:v>23.932128639251019</c:v>
                </c:pt>
                <c:pt idx="49">
                  <c:v>24.027077630679283</c:v>
                </c:pt>
                <c:pt idx="50">
                  <c:v>24.082242724579402</c:v>
                </c:pt>
                <c:pt idx="51">
                  <c:v>24.126370466392196</c:v>
                </c:pt>
                <c:pt idx="52">
                  <c:v>24.152119158185752</c:v>
                </c:pt>
                <c:pt idx="53">
                  <c:v>24.167710606895483</c:v>
                </c:pt>
                <c:pt idx="54">
                  <c:v>24.190142201914579</c:v>
                </c:pt>
                <c:pt idx="55">
                  <c:v>24.233092833068657</c:v>
                </c:pt>
                <c:pt idx="56">
                  <c:v>24.266663791084255</c:v>
                </c:pt>
                <c:pt idx="57">
                  <c:v>24.283464953131876</c:v>
                </c:pt>
                <c:pt idx="58">
                  <c:v>24.275612118590931</c:v>
                </c:pt>
                <c:pt idx="59">
                  <c:v>24.285214158546719</c:v>
                </c:pt>
                <c:pt idx="60">
                  <c:v>24.300583720230009</c:v>
                </c:pt>
                <c:pt idx="61">
                  <c:v>24.347718220126104</c:v>
                </c:pt>
                <c:pt idx="62">
                  <c:v>24.396540733763494</c:v>
                </c:pt>
                <c:pt idx="63">
                  <c:v>24.473501818679416</c:v>
                </c:pt>
                <c:pt idx="64">
                  <c:v>24.562668617892108</c:v>
                </c:pt>
                <c:pt idx="65">
                  <c:v>24.656685751155447</c:v>
                </c:pt>
                <c:pt idx="66">
                  <c:v>24.768771854160118</c:v>
                </c:pt>
                <c:pt idx="67">
                  <c:v>24.857257683168839</c:v>
                </c:pt>
                <c:pt idx="68">
                  <c:v>24.901137610341902</c:v>
                </c:pt>
                <c:pt idx="69">
                  <c:v>24.91633105303633</c:v>
                </c:pt>
              </c:numCache>
            </c:numRef>
          </c:val>
          <c:smooth val="0"/>
          <c:extLst>
            <c:ext xmlns:c16="http://schemas.microsoft.com/office/drawing/2014/chart" uri="{C3380CC4-5D6E-409C-BE32-E72D297353CC}">
              <c16:uniqueId val="{00000001-9E15-442B-B0AA-C28F5393610E}"/>
            </c:ext>
          </c:extLst>
        </c:ser>
        <c:ser>
          <c:idx val="5"/>
          <c:order val="2"/>
          <c:tx>
            <c:strRef>
              <c:f>Sheet1!$D$1</c:f>
              <c:strCache>
                <c:ptCount val="1"/>
                <c:pt idx="0">
                  <c:v>Brussel</c:v>
                </c:pt>
              </c:strCache>
            </c:strRef>
          </c:tx>
          <c:spPr>
            <a:ln w="31750">
              <a:solidFill>
                <a:schemeClr val="bg1">
                  <a:lumMod val="65000"/>
                </a:schemeClr>
              </a:solidFill>
              <a:prstDash val="solid"/>
            </a:ln>
          </c:spPr>
          <c:marker>
            <c:symbol val="none"/>
          </c:marker>
          <c:cat>
            <c:numRef>
              <c:f>Sheet1!$A$2:$A$71</c:f>
              <c:numCache>
                <c:formatCode>General</c:formatCode>
                <c:ptCount val="7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pt idx="32">
                  <c:v>2023</c:v>
                </c:pt>
                <c:pt idx="33">
                  <c:v>2024</c:v>
                </c:pt>
                <c:pt idx="34">
                  <c:v>2025</c:v>
                </c:pt>
                <c:pt idx="35">
                  <c:v>2026</c:v>
                </c:pt>
                <c:pt idx="36">
                  <c:v>2027</c:v>
                </c:pt>
                <c:pt idx="37">
                  <c:v>2028</c:v>
                </c:pt>
                <c:pt idx="38">
                  <c:v>2029</c:v>
                </c:pt>
                <c:pt idx="39">
                  <c:v>2030</c:v>
                </c:pt>
                <c:pt idx="40">
                  <c:v>2031</c:v>
                </c:pt>
                <c:pt idx="41">
                  <c:v>2032</c:v>
                </c:pt>
                <c:pt idx="42">
                  <c:v>2033</c:v>
                </c:pt>
                <c:pt idx="43">
                  <c:v>2034</c:v>
                </c:pt>
                <c:pt idx="44">
                  <c:v>2035</c:v>
                </c:pt>
                <c:pt idx="45">
                  <c:v>2036</c:v>
                </c:pt>
                <c:pt idx="46">
                  <c:v>2037</c:v>
                </c:pt>
                <c:pt idx="47">
                  <c:v>2038</c:v>
                </c:pt>
                <c:pt idx="48">
                  <c:v>2039</c:v>
                </c:pt>
                <c:pt idx="49">
                  <c:v>2040</c:v>
                </c:pt>
                <c:pt idx="50">
                  <c:v>2041</c:v>
                </c:pt>
                <c:pt idx="51">
                  <c:v>2042</c:v>
                </c:pt>
                <c:pt idx="52">
                  <c:v>2043</c:v>
                </c:pt>
                <c:pt idx="53">
                  <c:v>2044</c:v>
                </c:pt>
                <c:pt idx="54">
                  <c:v>2045</c:v>
                </c:pt>
                <c:pt idx="55">
                  <c:v>2046</c:v>
                </c:pt>
                <c:pt idx="56">
                  <c:v>2047</c:v>
                </c:pt>
                <c:pt idx="57">
                  <c:v>2048</c:v>
                </c:pt>
                <c:pt idx="58">
                  <c:v>2049</c:v>
                </c:pt>
                <c:pt idx="59">
                  <c:v>2050</c:v>
                </c:pt>
                <c:pt idx="60">
                  <c:v>2051</c:v>
                </c:pt>
                <c:pt idx="61">
                  <c:v>2052</c:v>
                </c:pt>
                <c:pt idx="62">
                  <c:v>2053</c:v>
                </c:pt>
                <c:pt idx="63">
                  <c:v>2054</c:v>
                </c:pt>
                <c:pt idx="64">
                  <c:v>2055</c:v>
                </c:pt>
                <c:pt idx="65">
                  <c:v>2056</c:v>
                </c:pt>
                <c:pt idx="66">
                  <c:v>2057</c:v>
                </c:pt>
                <c:pt idx="67">
                  <c:v>2058</c:v>
                </c:pt>
                <c:pt idx="68">
                  <c:v>2059</c:v>
                </c:pt>
                <c:pt idx="69">
                  <c:v>2060</c:v>
                </c:pt>
              </c:numCache>
            </c:numRef>
          </c:cat>
          <c:val>
            <c:numRef>
              <c:f>Sheet1!$D$2:$D$71</c:f>
              <c:numCache>
                <c:formatCode>General</c:formatCode>
                <c:ptCount val="70"/>
                <c:pt idx="0">
                  <c:v>17.409749209641745</c:v>
                </c:pt>
                <c:pt idx="1">
                  <c:v>17.496323131314938</c:v>
                </c:pt>
                <c:pt idx="2">
                  <c:v>17.471028759211187</c:v>
                </c:pt>
                <c:pt idx="3">
                  <c:v>17.434962647644536</c:v>
                </c:pt>
                <c:pt idx="4">
                  <c:v>17.323609155299607</c:v>
                </c:pt>
                <c:pt idx="5">
                  <c:v>17.371287661292534</c:v>
                </c:pt>
                <c:pt idx="6">
                  <c:v>17.297235316332788</c:v>
                </c:pt>
                <c:pt idx="7">
                  <c:v>17.181734728669969</c:v>
                </c:pt>
                <c:pt idx="8">
                  <c:v>17.023971669844727</c:v>
                </c:pt>
                <c:pt idx="9">
                  <c:v>16.77316593663415</c:v>
                </c:pt>
                <c:pt idx="10">
                  <c:v>16.542220332744023</c:v>
                </c:pt>
                <c:pt idx="11">
                  <c:v>16.202125136960539</c:v>
                </c:pt>
                <c:pt idx="12">
                  <c:v>15.852772214051637</c:v>
                </c:pt>
                <c:pt idx="13">
                  <c:v>15.643079951075059</c:v>
                </c:pt>
                <c:pt idx="14">
                  <c:v>15.446849214650324</c:v>
                </c:pt>
                <c:pt idx="15">
                  <c:v>15.169257285994163</c:v>
                </c:pt>
                <c:pt idx="16">
                  <c:v>14.815339187269386</c:v>
                </c:pt>
                <c:pt idx="17">
                  <c:v>14.501316654124832</c:v>
                </c:pt>
                <c:pt idx="18">
                  <c:v>14.188531555442422</c:v>
                </c:pt>
                <c:pt idx="19">
                  <c:v>13.958118028008201</c:v>
                </c:pt>
                <c:pt idx="20">
                  <c:v>13.627167836667001</c:v>
                </c:pt>
                <c:pt idx="21">
                  <c:v>13.49742811633449</c:v>
                </c:pt>
                <c:pt idx="22">
                  <c:v>13.353484001437685</c:v>
                </c:pt>
                <c:pt idx="23">
                  <c:v>13.281466214462402</c:v>
                </c:pt>
                <c:pt idx="24">
                  <c:v>13.218138946350876</c:v>
                </c:pt>
                <c:pt idx="25">
                  <c:v>13.1414524913923</c:v>
                </c:pt>
                <c:pt idx="26">
                  <c:v>13.045114315517989</c:v>
                </c:pt>
                <c:pt idx="27">
                  <c:v>13.013502198722302</c:v>
                </c:pt>
                <c:pt idx="28">
                  <c:v>12.995057596004237</c:v>
                </c:pt>
                <c:pt idx="29">
                  <c:v>12.98696455484186</c:v>
                </c:pt>
                <c:pt idx="30">
                  <c:v>13.003593157392523</c:v>
                </c:pt>
                <c:pt idx="31">
                  <c:v>13.036165785630411</c:v>
                </c:pt>
                <c:pt idx="32">
                  <c:v>13.064521637332152</c:v>
                </c:pt>
                <c:pt idx="33">
                  <c:v>13.122592212063678</c:v>
                </c:pt>
                <c:pt idx="34">
                  <c:v>13.205951593683787</c:v>
                </c:pt>
                <c:pt idx="35">
                  <c:v>13.31921118848382</c:v>
                </c:pt>
                <c:pt idx="36">
                  <c:v>13.41091287240895</c:v>
                </c:pt>
                <c:pt idx="37">
                  <c:v>13.50913229848617</c:v>
                </c:pt>
                <c:pt idx="38">
                  <c:v>13.619000013053256</c:v>
                </c:pt>
                <c:pt idx="39">
                  <c:v>13.747265639321023</c:v>
                </c:pt>
                <c:pt idx="40">
                  <c:v>13.875949615215422</c:v>
                </c:pt>
                <c:pt idx="41">
                  <c:v>13.986240688207404</c:v>
                </c:pt>
                <c:pt idx="42">
                  <c:v>14.081934947142017</c:v>
                </c:pt>
                <c:pt idx="43">
                  <c:v>14.198780990870882</c:v>
                </c:pt>
                <c:pt idx="44">
                  <c:v>14.317623342143532</c:v>
                </c:pt>
                <c:pt idx="45">
                  <c:v>14.44523822364528</c:v>
                </c:pt>
                <c:pt idx="46">
                  <c:v>14.552700399623882</c:v>
                </c:pt>
                <c:pt idx="47">
                  <c:v>14.658640552574578</c:v>
                </c:pt>
                <c:pt idx="48">
                  <c:v>14.760239560635972</c:v>
                </c:pt>
                <c:pt idx="49">
                  <c:v>14.858351996427094</c:v>
                </c:pt>
                <c:pt idx="50">
                  <c:v>14.939544928121762</c:v>
                </c:pt>
                <c:pt idx="51">
                  <c:v>15.033306585077334</c:v>
                </c:pt>
                <c:pt idx="52">
                  <c:v>15.130435277617476</c:v>
                </c:pt>
                <c:pt idx="53">
                  <c:v>15.228391893087883</c:v>
                </c:pt>
                <c:pt idx="54">
                  <c:v>15.314714235289392</c:v>
                </c:pt>
                <c:pt idx="55">
                  <c:v>15.410610745360339</c:v>
                </c:pt>
                <c:pt idx="56">
                  <c:v>15.475630603914453</c:v>
                </c:pt>
                <c:pt idx="57">
                  <c:v>15.536347871741254</c:v>
                </c:pt>
                <c:pt idx="58">
                  <c:v>15.576274888776446</c:v>
                </c:pt>
                <c:pt idx="59">
                  <c:v>15.623929130271433</c:v>
                </c:pt>
                <c:pt idx="60">
                  <c:v>15.659553130259715</c:v>
                </c:pt>
                <c:pt idx="61">
                  <c:v>15.69998690542443</c:v>
                </c:pt>
                <c:pt idx="62">
                  <c:v>15.745256458834985</c:v>
                </c:pt>
                <c:pt idx="63">
                  <c:v>15.79629221429914</c:v>
                </c:pt>
                <c:pt idx="64">
                  <c:v>15.838164922895439</c:v>
                </c:pt>
                <c:pt idx="65">
                  <c:v>15.880037254511478</c:v>
                </c:pt>
                <c:pt idx="66">
                  <c:v>15.91360453453321</c:v>
                </c:pt>
                <c:pt idx="67">
                  <c:v>15.945601179066776</c:v>
                </c:pt>
                <c:pt idx="68">
                  <c:v>15.961025333930404</c:v>
                </c:pt>
                <c:pt idx="69">
                  <c:v>15.971300775082295</c:v>
                </c:pt>
              </c:numCache>
            </c:numRef>
          </c:val>
          <c:smooth val="0"/>
          <c:extLst>
            <c:ext xmlns:c16="http://schemas.microsoft.com/office/drawing/2014/chart" uri="{C3380CC4-5D6E-409C-BE32-E72D297353CC}">
              <c16:uniqueId val="{00000002-9E15-442B-B0AA-C28F5393610E}"/>
            </c:ext>
          </c:extLst>
        </c:ser>
        <c:dLbls>
          <c:showLegendKey val="0"/>
          <c:showVal val="0"/>
          <c:showCatName val="0"/>
          <c:showSerName val="0"/>
          <c:showPercent val="0"/>
          <c:showBubbleSize val="0"/>
        </c:dLbls>
        <c:smooth val="0"/>
        <c:axId val="580919112"/>
        <c:axId val="580919504"/>
      </c:lineChart>
      <c:catAx>
        <c:axId val="580919112"/>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580919504"/>
        <c:crosses val="autoZero"/>
        <c:auto val="0"/>
        <c:lblAlgn val="ctr"/>
        <c:lblOffset val="10"/>
        <c:tickLblSkip val="3"/>
        <c:tickMarkSkip val="1"/>
        <c:noMultiLvlLbl val="0"/>
      </c:catAx>
      <c:valAx>
        <c:axId val="580919504"/>
        <c:scaling>
          <c:orientation val="minMax"/>
          <c:max val="30"/>
        </c:scaling>
        <c:delete val="0"/>
        <c:axPos val="l"/>
        <c:numFmt formatCode="#,##0" sourceLinked="0"/>
        <c:majorTickMark val="out"/>
        <c:minorTickMark val="none"/>
        <c:tickLblPos val="low"/>
        <c:spPr>
          <a:ln w="2919">
            <a:solidFill>
              <a:schemeClr val="tx1"/>
            </a:solidFill>
            <a:prstDash val="solid"/>
          </a:ln>
        </c:spPr>
        <c:txPr>
          <a:bodyPr rot="0" vert="horz"/>
          <a:lstStyle/>
          <a:p>
            <a:pPr>
              <a:defRPr sz="1000" b="1" i="0" u="none" strike="noStrike" baseline="0">
                <a:solidFill>
                  <a:schemeClr val="tx1"/>
                </a:solidFill>
                <a:latin typeface="Helvetica" panose="020B0604020202020204" pitchFamily="34" charset="0"/>
                <a:ea typeface="Arial"/>
                <a:cs typeface="Arial"/>
              </a:defRPr>
            </a:pPr>
            <a:endParaRPr lang="nl-NL"/>
          </a:p>
        </c:txPr>
        <c:crossAx val="580919112"/>
        <c:crosses val="autoZero"/>
        <c:crossBetween val="between"/>
        <c:majorUnit val="5"/>
      </c:valAx>
      <c:spPr>
        <a:noFill/>
        <a:ln w="25400">
          <a:noFill/>
        </a:ln>
      </c:spPr>
    </c:plotArea>
    <c:legend>
      <c:legendPos val="b"/>
      <c:layout>
        <c:manualLayout>
          <c:xMode val="edge"/>
          <c:yMode val="edge"/>
          <c:x val="0.56272028173975852"/>
          <c:y val="0.54749815912419375"/>
          <c:w val="0.28365413551271568"/>
          <c:h val="0.16417405200398172"/>
        </c:manualLayout>
      </c:layout>
      <c:overlay val="0"/>
      <c:txPr>
        <a:bodyPr/>
        <a:lstStyle/>
        <a:p>
          <a:pPr>
            <a:defRPr sz="1200" baseline="0">
              <a:solidFill>
                <a:schemeClr val="tx1"/>
              </a:solidFill>
              <a:latin typeface="Calibri" panose="020F050202020403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6802188471559"/>
          <c:y val="3.9742166177539E-2"/>
          <c:w val="0.84764069225604755"/>
          <c:h val="0.77732037270418053"/>
        </c:manualLayout>
      </c:layout>
      <c:lineChart>
        <c:grouping val="standard"/>
        <c:varyColors val="0"/>
        <c:ser>
          <c:idx val="10"/>
          <c:order val="0"/>
          <c:tx>
            <c:v>'Sociaaleconomische' transfer (=A)</c:v>
          </c:tx>
          <c:spPr>
            <a:ln w="34925">
              <a:solidFill>
                <a:schemeClr val="tx1"/>
              </a:solidFill>
            </a:ln>
          </c:spPr>
          <c:marker>
            <c:symbol val="none"/>
          </c:marker>
          <c:cat>
            <c:numRef>
              <c:f>Sheet1!$G$28:$G$48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Sheet1!$K$28:$K$48</c:f>
              <c:numCache>
                <c:formatCode>General</c:formatCode>
                <c:ptCount val="21"/>
                <c:pt idx="0">
                  <c:v>6411</c:v>
                </c:pt>
                <c:pt idx="1">
                  <c:v>6656</c:v>
                </c:pt>
                <c:pt idx="2">
                  <c:v>6921</c:v>
                </c:pt>
                <c:pt idx="3">
                  <c:v>6874</c:v>
                </c:pt>
                <c:pt idx="4">
                  <c:v>7273</c:v>
                </c:pt>
                <c:pt idx="5">
                  <c:v>7489</c:v>
                </c:pt>
                <c:pt idx="6">
                  <c:v>7479</c:v>
                </c:pt>
                <c:pt idx="7">
                  <c:v>7533</c:v>
                </c:pt>
                <c:pt idx="8">
                  <c:v>7745</c:v>
                </c:pt>
                <c:pt idx="9">
                  <c:v>7354</c:v>
                </c:pt>
                <c:pt idx="10">
                  <c:v>7413</c:v>
                </c:pt>
                <c:pt idx="11">
                  <c:v>7869</c:v>
                </c:pt>
                <c:pt idx="12">
                  <c:v>8464</c:v>
                </c:pt>
                <c:pt idx="13">
                  <c:v>8727</c:v>
                </c:pt>
                <c:pt idx="14">
                  <c:v>8707</c:v>
                </c:pt>
                <c:pt idx="15">
                  <c:v>8733</c:v>
                </c:pt>
                <c:pt idx="16">
                  <c:v>8353</c:v>
                </c:pt>
                <c:pt idx="17">
                  <c:v>8331</c:v>
                </c:pt>
                <c:pt idx="18">
                  <c:v>8285</c:v>
                </c:pt>
                <c:pt idx="19">
                  <c:v>8394</c:v>
                </c:pt>
                <c:pt idx="20">
                  <c:v>8567</c:v>
                </c:pt>
              </c:numCache>
            </c:numRef>
          </c:val>
          <c:smooth val="0"/>
          <c:extLst>
            <c:ext xmlns:c16="http://schemas.microsoft.com/office/drawing/2014/chart" uri="{C3380CC4-5D6E-409C-BE32-E72D297353CC}">
              <c16:uniqueId val="{00000000-5362-43E1-8150-5C172191B01D}"/>
            </c:ext>
          </c:extLst>
        </c:ser>
        <c:ser>
          <c:idx val="2"/>
          <c:order val="1"/>
          <c:tx>
            <c:v>Totale transfer (=A+B)</c:v>
          </c:tx>
          <c:spPr>
            <a:ln w="34925">
              <a:solidFill>
                <a:srgbClr val="FFC000"/>
              </a:solidFill>
            </a:ln>
          </c:spPr>
          <c:marker>
            <c:symbol val="none"/>
          </c:marker>
          <c:cat>
            <c:numRef>
              <c:f>Sheet1!$G$28:$G$48</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Sheet1!$H$28:$H$48</c:f>
              <c:numCache>
                <c:formatCode>General</c:formatCode>
                <c:ptCount val="21"/>
                <c:pt idx="0">
                  <c:v>6508</c:v>
                </c:pt>
                <c:pt idx="1">
                  <c:v>6799</c:v>
                </c:pt>
                <c:pt idx="2">
                  <c:v>6854</c:v>
                </c:pt>
                <c:pt idx="3">
                  <c:v>6624</c:v>
                </c:pt>
                <c:pt idx="4">
                  <c:v>6955</c:v>
                </c:pt>
                <c:pt idx="5">
                  <c:v>7033</c:v>
                </c:pt>
                <c:pt idx="6">
                  <c:v>6896</c:v>
                </c:pt>
                <c:pt idx="7">
                  <c:v>6802</c:v>
                </c:pt>
                <c:pt idx="8">
                  <c:v>6844</c:v>
                </c:pt>
                <c:pt idx="9">
                  <c:v>6225</c:v>
                </c:pt>
                <c:pt idx="10">
                  <c:v>6140</c:v>
                </c:pt>
                <c:pt idx="11">
                  <c:v>6533</c:v>
                </c:pt>
                <c:pt idx="12">
                  <c:v>6951</c:v>
                </c:pt>
                <c:pt idx="13">
                  <c:v>7108</c:v>
                </c:pt>
                <c:pt idx="14">
                  <c:v>7056</c:v>
                </c:pt>
                <c:pt idx="15">
                  <c:v>7075</c:v>
                </c:pt>
                <c:pt idx="16">
                  <c:v>6629</c:v>
                </c:pt>
                <c:pt idx="17">
                  <c:v>6544</c:v>
                </c:pt>
                <c:pt idx="18">
                  <c:v>6421</c:v>
                </c:pt>
                <c:pt idx="19">
                  <c:v>6462</c:v>
                </c:pt>
                <c:pt idx="20">
                  <c:v>6559</c:v>
                </c:pt>
              </c:numCache>
            </c:numRef>
          </c:val>
          <c:smooth val="0"/>
          <c:extLst>
            <c:ext xmlns:c16="http://schemas.microsoft.com/office/drawing/2014/chart" uri="{C3380CC4-5D6E-409C-BE32-E72D297353CC}">
              <c16:uniqueId val="{00000001-5362-43E1-8150-5C172191B01D}"/>
            </c:ext>
          </c:extLst>
        </c:ser>
        <c:ser>
          <c:idx val="0"/>
          <c:order val="2"/>
          <c:tx>
            <c:v>'Demografische' transfer (=B)</c:v>
          </c:tx>
          <c:spPr>
            <a:ln w="28575">
              <a:solidFill>
                <a:schemeClr val="bg1">
                  <a:lumMod val="50000"/>
                </a:schemeClr>
              </a:solidFill>
            </a:ln>
          </c:spPr>
          <c:marker>
            <c:symbol val="none"/>
          </c:marker>
          <c:val>
            <c:numRef>
              <c:f>Sheet1!$L$28:$L$48</c:f>
              <c:numCache>
                <c:formatCode>General</c:formatCode>
                <c:ptCount val="21"/>
                <c:pt idx="0">
                  <c:v>97</c:v>
                </c:pt>
                <c:pt idx="1">
                  <c:v>143</c:v>
                </c:pt>
                <c:pt idx="2">
                  <c:v>-67</c:v>
                </c:pt>
                <c:pt idx="3">
                  <c:v>-250</c:v>
                </c:pt>
                <c:pt idx="4">
                  <c:v>-318</c:v>
                </c:pt>
                <c:pt idx="5">
                  <c:v>-456</c:v>
                </c:pt>
                <c:pt idx="6">
                  <c:v>-583</c:v>
                </c:pt>
                <c:pt idx="7">
                  <c:v>-731</c:v>
                </c:pt>
                <c:pt idx="8">
                  <c:v>-901</c:v>
                </c:pt>
                <c:pt idx="9">
                  <c:v>-1129</c:v>
                </c:pt>
                <c:pt idx="10">
                  <c:v>-1273</c:v>
                </c:pt>
                <c:pt idx="11">
                  <c:v>-1336</c:v>
                </c:pt>
                <c:pt idx="12">
                  <c:v>-1513</c:v>
                </c:pt>
                <c:pt idx="13">
                  <c:v>-1619</c:v>
                </c:pt>
                <c:pt idx="14">
                  <c:v>-1651</c:v>
                </c:pt>
                <c:pt idx="15">
                  <c:v>-1658</c:v>
                </c:pt>
                <c:pt idx="16">
                  <c:v>-1724</c:v>
                </c:pt>
                <c:pt idx="17">
                  <c:v>-1787</c:v>
                </c:pt>
                <c:pt idx="18">
                  <c:v>-1864</c:v>
                </c:pt>
                <c:pt idx="19">
                  <c:v>-1932</c:v>
                </c:pt>
                <c:pt idx="20">
                  <c:v>-2008</c:v>
                </c:pt>
              </c:numCache>
            </c:numRef>
          </c:val>
          <c:smooth val="0"/>
          <c:extLst>
            <c:ext xmlns:c16="http://schemas.microsoft.com/office/drawing/2014/chart" uri="{C3380CC4-5D6E-409C-BE32-E72D297353CC}">
              <c16:uniqueId val="{00000002-5362-43E1-8150-5C172191B01D}"/>
            </c:ext>
          </c:extLst>
        </c:ser>
        <c:dLbls>
          <c:showLegendKey val="0"/>
          <c:showVal val="0"/>
          <c:showCatName val="0"/>
          <c:showSerName val="0"/>
          <c:showPercent val="0"/>
          <c:showBubbleSize val="0"/>
        </c:dLbls>
        <c:smooth val="0"/>
        <c:axId val="407198024"/>
        <c:axId val="407195672"/>
      </c:lineChart>
      <c:catAx>
        <c:axId val="407198024"/>
        <c:scaling>
          <c:orientation val="minMax"/>
        </c:scaling>
        <c:delete val="0"/>
        <c:axPos val="b"/>
        <c:numFmt formatCode="0" sourceLinked="0"/>
        <c:majorTickMark val="out"/>
        <c:minorTickMark val="none"/>
        <c:tickLblPos val="low"/>
        <c:spPr>
          <a:ln w="2919">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407195672"/>
        <c:crosses val="autoZero"/>
        <c:auto val="0"/>
        <c:lblAlgn val="ctr"/>
        <c:lblOffset val="10"/>
        <c:tickLblSkip val="2"/>
        <c:tickMarkSkip val="1"/>
        <c:noMultiLvlLbl val="0"/>
      </c:catAx>
      <c:valAx>
        <c:axId val="407195672"/>
        <c:scaling>
          <c:orientation val="minMax"/>
          <c:min val="-2000"/>
        </c:scaling>
        <c:delete val="0"/>
        <c:axPos val="l"/>
        <c:numFmt formatCode="#,##0" sourceLinked="0"/>
        <c:majorTickMark val="out"/>
        <c:minorTickMark val="none"/>
        <c:tickLblPos val="low"/>
        <c:spPr>
          <a:ln w="2919">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407198024"/>
        <c:crosses val="autoZero"/>
        <c:crossBetween val="between"/>
        <c:majorUnit val="2000"/>
      </c:valAx>
      <c:spPr>
        <a:noFill/>
        <a:ln w="25400">
          <a:noFill/>
        </a:ln>
      </c:spPr>
    </c:plotArea>
    <c:legend>
      <c:legendPos val="b"/>
      <c:layout>
        <c:manualLayout>
          <c:xMode val="edge"/>
          <c:yMode val="edge"/>
          <c:x val="0.24408661479095051"/>
          <c:y val="0.30876664203208687"/>
          <c:w val="0.63065901634938915"/>
          <c:h val="0.21636905012277619"/>
        </c:manualLayout>
      </c:layout>
      <c:overlay val="0"/>
      <c:txPr>
        <a:bodyPr/>
        <a:lstStyle/>
        <a:p>
          <a:pPr>
            <a:defRPr sz="1200" b="1" i="0" baseline="0">
              <a:solidFill>
                <a:schemeClr val="tx1"/>
              </a:solidFill>
              <a:latin typeface="Calibri" panose="020F0502020204030204" pitchFamily="34" charset="0"/>
            </a:defRPr>
          </a:pPr>
          <a:endParaRPr lang="nl-NL"/>
        </a:p>
      </c:txPr>
    </c:legend>
    <c:plotVisOnly val="1"/>
    <c:dispBlanksAs val="gap"/>
    <c:showDLblsOverMax val="0"/>
  </c:chart>
  <c:spPr>
    <a:noFill/>
    <a:ln>
      <a:noFill/>
    </a:ln>
  </c:spPr>
  <c:txPr>
    <a:bodyPr/>
    <a:lstStyle/>
    <a:p>
      <a:pPr>
        <a:defRPr sz="1562" b="1" i="0" u="none" strike="noStrike" baseline="0">
          <a:solidFill>
            <a:schemeClr val="tx1"/>
          </a:solidFill>
          <a:latin typeface="Arial"/>
          <a:ea typeface="Arial"/>
          <a:cs typeface="Arial"/>
        </a:defRPr>
      </a:pPr>
      <a:endParaRPr lang="nl-NL"/>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sz="1200" b="1" baseline="0">
                <a:solidFill>
                  <a:sysClr val="windowText" lastClr="000000"/>
                </a:solidFill>
              </a:rPr>
              <a:t>Grafiek 11 - Pensioenuitgaven 2014-2060</a:t>
            </a:r>
          </a:p>
          <a:p>
            <a:pPr>
              <a:defRPr/>
            </a:pPr>
            <a:r>
              <a:rPr lang="nl-NL" sz="1000" b="0" baseline="0">
                <a:solidFill>
                  <a:sysClr val="windowText" lastClr="000000"/>
                </a:solidFill>
              </a:rPr>
              <a:t> </a:t>
            </a:r>
            <a:r>
              <a:rPr lang="nl-NL" sz="1200" b="1" baseline="0">
                <a:solidFill>
                  <a:sysClr val="windowText" lastClr="000000"/>
                </a:solidFill>
              </a:rPr>
              <a:t>zonder en met pensioenhervorming Michel </a:t>
            </a:r>
          </a:p>
          <a:p>
            <a:pPr>
              <a:defRPr/>
            </a:pPr>
            <a:r>
              <a:rPr lang="nl-NL" sz="1000" b="0" baseline="0">
                <a:solidFill>
                  <a:sysClr val="windowText" lastClr="000000"/>
                </a:solidFill>
              </a:rPr>
              <a:t>(in % van BBP)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6.6580927384076991E-2"/>
          <c:y val="0.14709759741570766"/>
          <c:w val="0.88128696412948382"/>
          <c:h val="0.71801655562285482"/>
        </c:manualLayout>
      </c:layout>
      <c:lineChart>
        <c:grouping val="standard"/>
        <c:varyColors val="0"/>
        <c:ser>
          <c:idx val="1"/>
          <c:order val="0"/>
          <c:tx>
            <c:v>Met hervorming</c:v>
          </c:tx>
          <c:spPr>
            <a:ln w="28575" cap="rnd">
              <a:solidFill>
                <a:schemeClr val="bg1">
                  <a:lumMod val="50000"/>
                </a:schemeClr>
              </a:solidFill>
              <a:round/>
            </a:ln>
            <a:effectLst/>
          </c:spPr>
          <c:marker>
            <c:symbol val="none"/>
          </c:marker>
          <c:cat>
            <c:numRef>
              <c:f>Sheet1!$B$1:$CN$1</c:f>
              <c:numCache>
                <c:formatCode>General</c:formatCode>
                <c:ptCount val="91"/>
                <c:pt idx="0">
                  <c:v>1970</c:v>
                </c:pt>
                <c:pt idx="5">
                  <c:v>1975</c:v>
                </c:pt>
                <c:pt idx="10">
                  <c:v>1980</c:v>
                </c:pt>
                <c:pt idx="15">
                  <c:v>1985</c:v>
                </c:pt>
                <c:pt idx="20">
                  <c:v>1990</c:v>
                </c:pt>
                <c:pt idx="25">
                  <c:v>1995</c:v>
                </c:pt>
                <c:pt idx="30">
                  <c:v>2000</c:v>
                </c:pt>
                <c:pt idx="35">
                  <c:v>2005</c:v>
                </c:pt>
                <c:pt idx="40">
                  <c:v>2010</c:v>
                </c:pt>
                <c:pt idx="45">
                  <c:v>2015</c:v>
                </c:pt>
                <c:pt idx="50">
                  <c:v>2020</c:v>
                </c:pt>
                <c:pt idx="55">
                  <c:v>2025</c:v>
                </c:pt>
                <c:pt idx="60">
                  <c:v>2030</c:v>
                </c:pt>
                <c:pt idx="65">
                  <c:v>2035</c:v>
                </c:pt>
                <c:pt idx="70">
                  <c:v>2040</c:v>
                </c:pt>
                <c:pt idx="75">
                  <c:v>2045</c:v>
                </c:pt>
                <c:pt idx="80">
                  <c:v>2050</c:v>
                </c:pt>
                <c:pt idx="85">
                  <c:v>2055</c:v>
                </c:pt>
                <c:pt idx="90">
                  <c:v>2060</c:v>
                </c:pt>
              </c:numCache>
            </c:numRef>
          </c:cat>
          <c:val>
            <c:numRef>
              <c:f>Sheet1!$B$12:$CN$12</c:f>
              <c:numCache>
                <c:formatCode>General</c:formatCode>
                <c:ptCount val="91"/>
                <c:pt idx="0">
                  <c:v>5.2629060000000001</c:v>
                </c:pt>
                <c:pt idx="1">
                  <c:v>5.4726873999999999</c:v>
                </c:pt>
                <c:pt idx="2">
                  <c:v>5.7788247999999998</c:v>
                </c:pt>
                <c:pt idx="3">
                  <c:v>6.1918600000000001</c:v>
                </c:pt>
                <c:pt idx="4">
                  <c:v>6.5107823999999992</c:v>
                </c:pt>
                <c:pt idx="5">
                  <c:v>7.2430143000000005</c:v>
                </c:pt>
                <c:pt idx="6">
                  <c:v>7.3581216000000005</c:v>
                </c:pt>
                <c:pt idx="7">
                  <c:v>7.4561704000000004</c:v>
                </c:pt>
                <c:pt idx="8">
                  <c:v>7.704129899999999</c:v>
                </c:pt>
                <c:pt idx="9">
                  <c:v>8.0224743000000007</c:v>
                </c:pt>
                <c:pt idx="10">
                  <c:v>8.1777952000000003</c:v>
                </c:pt>
                <c:pt idx="11">
                  <c:v>8.6260963999999998</c:v>
                </c:pt>
                <c:pt idx="12">
                  <c:v>8.6730941000000001</c:v>
                </c:pt>
                <c:pt idx="13">
                  <c:v>8.8304404999999999</c:v>
                </c:pt>
                <c:pt idx="14">
                  <c:v>8.6572785999999997</c:v>
                </c:pt>
                <c:pt idx="15">
                  <c:v>8.5744786000000008</c:v>
                </c:pt>
                <c:pt idx="16">
                  <c:v>8.5731694999999988</c:v>
                </c:pt>
                <c:pt idx="17">
                  <c:v>8.4519498999999989</c:v>
                </c:pt>
                <c:pt idx="18">
                  <c:v>8.1493196000000001</c:v>
                </c:pt>
                <c:pt idx="19">
                  <c:v>7.9094476</c:v>
                </c:pt>
                <c:pt idx="20">
                  <c:v>7.9392286000000007</c:v>
                </c:pt>
                <c:pt idx="21">
                  <c:v>8.2294628000000003</c:v>
                </c:pt>
                <c:pt idx="22">
                  <c:v>8.3277564999999996</c:v>
                </c:pt>
                <c:pt idx="23">
                  <c:v>8.534654699999999</c:v>
                </c:pt>
                <c:pt idx="24">
                  <c:v>8.4400156000000006</c:v>
                </c:pt>
                <c:pt idx="25">
                  <c:v>8.5001467000000002</c:v>
                </c:pt>
                <c:pt idx="26">
                  <c:v>8.6213706000000006</c:v>
                </c:pt>
                <c:pt idx="27">
                  <c:v>8.6173828999999991</c:v>
                </c:pt>
                <c:pt idx="28">
                  <c:v>8.5699254000000007</c:v>
                </c:pt>
                <c:pt idx="29">
                  <c:v>8.4770822999999993</c:v>
                </c:pt>
                <c:pt idx="30">
                  <c:v>8.3026257000000001</c:v>
                </c:pt>
                <c:pt idx="31">
                  <c:v>8.4164925000000004</c:v>
                </c:pt>
                <c:pt idx="32">
                  <c:v>8.5405777999999994</c:v>
                </c:pt>
                <c:pt idx="33">
                  <c:v>8.6226313000000001</c:v>
                </c:pt>
                <c:pt idx="34">
                  <c:v>8.5067304999999998</c:v>
                </c:pt>
                <c:pt idx="35">
                  <c:v>8.542488500000001</c:v>
                </c:pt>
                <c:pt idx="36">
                  <c:v>8.4752013999999996</c:v>
                </c:pt>
                <c:pt idx="37">
                  <c:v>8.6045292999999994</c:v>
                </c:pt>
                <c:pt idx="38">
                  <c:v>8.9358643000000004</c:v>
                </c:pt>
                <c:pt idx="39">
                  <c:v>9.3842841000000004</c:v>
                </c:pt>
                <c:pt idx="40">
                  <c:v>9.2758990000000008</c:v>
                </c:pt>
                <c:pt idx="41">
                  <c:v>9.4590695</c:v>
                </c:pt>
                <c:pt idx="42">
                  <c:v>9.8168266000000006</c:v>
                </c:pt>
                <c:pt idx="43">
                  <c:v>10.15</c:v>
                </c:pt>
                <c:pt idx="44">
                  <c:v>10.45</c:v>
                </c:pt>
                <c:pt idx="45">
                  <c:v>10.599999999999998</c:v>
                </c:pt>
                <c:pt idx="46">
                  <c:v>10.749999999999998</c:v>
                </c:pt>
                <c:pt idx="47">
                  <c:v>10.899999999999999</c:v>
                </c:pt>
                <c:pt idx="48">
                  <c:v>11</c:v>
                </c:pt>
                <c:pt idx="49">
                  <c:v>11.1</c:v>
                </c:pt>
                <c:pt idx="50">
                  <c:v>11.2</c:v>
                </c:pt>
                <c:pt idx="51">
                  <c:v>11.239999999999998</c:v>
                </c:pt>
                <c:pt idx="52">
                  <c:v>11.279999999999998</c:v>
                </c:pt>
                <c:pt idx="53">
                  <c:v>11.319999999999997</c:v>
                </c:pt>
                <c:pt idx="54">
                  <c:v>11.359999999999996</c:v>
                </c:pt>
                <c:pt idx="55">
                  <c:v>11.399999999999995</c:v>
                </c:pt>
                <c:pt idx="56">
                  <c:v>11.439999999999994</c:v>
                </c:pt>
                <c:pt idx="57">
                  <c:v>11.479999999999993</c:v>
                </c:pt>
                <c:pt idx="58">
                  <c:v>11.519999999999992</c:v>
                </c:pt>
                <c:pt idx="59">
                  <c:v>11.559999999999992</c:v>
                </c:pt>
                <c:pt idx="60">
                  <c:v>11.6</c:v>
                </c:pt>
                <c:pt idx="61">
                  <c:v>11.73</c:v>
                </c:pt>
                <c:pt idx="62">
                  <c:v>11.860000000000001</c:v>
                </c:pt>
                <c:pt idx="63">
                  <c:v>11.990000000000002</c:v>
                </c:pt>
                <c:pt idx="64">
                  <c:v>12.120000000000003</c:v>
                </c:pt>
                <c:pt idx="65">
                  <c:v>12.250000000000004</c:v>
                </c:pt>
                <c:pt idx="66">
                  <c:v>12.380000000000004</c:v>
                </c:pt>
                <c:pt idx="67">
                  <c:v>12.510000000000005</c:v>
                </c:pt>
                <c:pt idx="68">
                  <c:v>12.640000000000006</c:v>
                </c:pt>
                <c:pt idx="69">
                  <c:v>12.770000000000007</c:v>
                </c:pt>
                <c:pt idx="70">
                  <c:v>12.9</c:v>
                </c:pt>
                <c:pt idx="71">
                  <c:v>12.895</c:v>
                </c:pt>
                <c:pt idx="72">
                  <c:v>12.889999999999999</c:v>
                </c:pt>
                <c:pt idx="73">
                  <c:v>12.884999999999998</c:v>
                </c:pt>
                <c:pt idx="74">
                  <c:v>12.879999999999997</c:v>
                </c:pt>
                <c:pt idx="75">
                  <c:v>12.874999999999996</c:v>
                </c:pt>
                <c:pt idx="76">
                  <c:v>12.869999999999996</c:v>
                </c:pt>
                <c:pt idx="77">
                  <c:v>12.864999999999995</c:v>
                </c:pt>
                <c:pt idx="78">
                  <c:v>12.859999999999994</c:v>
                </c:pt>
                <c:pt idx="79">
                  <c:v>12.854999999999993</c:v>
                </c:pt>
                <c:pt idx="80">
                  <c:v>12.849999999999993</c:v>
                </c:pt>
                <c:pt idx="81">
                  <c:v>12.844999999999992</c:v>
                </c:pt>
                <c:pt idx="82">
                  <c:v>12.839999999999991</c:v>
                </c:pt>
                <c:pt idx="83">
                  <c:v>12.83499999999999</c:v>
                </c:pt>
                <c:pt idx="84">
                  <c:v>12.829999999999989</c:v>
                </c:pt>
                <c:pt idx="85">
                  <c:v>12.824999999999989</c:v>
                </c:pt>
                <c:pt idx="86">
                  <c:v>12.819999999999988</c:v>
                </c:pt>
                <c:pt idx="87">
                  <c:v>12.814999999999987</c:v>
                </c:pt>
                <c:pt idx="88">
                  <c:v>12.809999999999986</c:v>
                </c:pt>
                <c:pt idx="89">
                  <c:v>12.804999999999986</c:v>
                </c:pt>
                <c:pt idx="90">
                  <c:v>12.8</c:v>
                </c:pt>
              </c:numCache>
            </c:numRef>
          </c:val>
          <c:smooth val="0"/>
          <c:extLst>
            <c:ext xmlns:c16="http://schemas.microsoft.com/office/drawing/2014/chart" uri="{C3380CC4-5D6E-409C-BE32-E72D297353CC}">
              <c16:uniqueId val="{00000000-2DD4-46E4-BF38-B26BBA4337C0}"/>
            </c:ext>
          </c:extLst>
        </c:ser>
        <c:ser>
          <c:idx val="0"/>
          <c:order val="1"/>
          <c:tx>
            <c:v>Zonder hervorming</c:v>
          </c:tx>
          <c:spPr>
            <a:ln w="28575" cap="rnd">
              <a:solidFill>
                <a:schemeClr val="tx1"/>
              </a:solidFill>
              <a:round/>
            </a:ln>
            <a:effectLst/>
          </c:spPr>
          <c:marker>
            <c:symbol val="none"/>
          </c:marker>
          <c:val>
            <c:numRef>
              <c:f>Sheet1!$B$11:$CN$11</c:f>
              <c:numCache>
                <c:formatCode>General</c:formatCode>
                <c:ptCount val="91"/>
                <c:pt idx="0">
                  <c:v>5.2629060000000001</c:v>
                </c:pt>
                <c:pt idx="1">
                  <c:v>5.4726873999999999</c:v>
                </c:pt>
                <c:pt idx="2">
                  <c:v>5.7788247999999998</c:v>
                </c:pt>
                <c:pt idx="3">
                  <c:v>6.1918600000000001</c:v>
                </c:pt>
                <c:pt idx="4">
                  <c:v>6.5107823999999992</c:v>
                </c:pt>
                <c:pt idx="5">
                  <c:v>7.2430143000000005</c:v>
                </c:pt>
                <c:pt idx="6">
                  <c:v>7.3581216000000005</c:v>
                </c:pt>
                <c:pt idx="7">
                  <c:v>7.4561704000000004</c:v>
                </c:pt>
                <c:pt idx="8">
                  <c:v>7.704129899999999</c:v>
                </c:pt>
                <c:pt idx="9">
                  <c:v>8.0224743000000007</c:v>
                </c:pt>
                <c:pt idx="10">
                  <c:v>8.1777952000000003</c:v>
                </c:pt>
                <c:pt idx="11">
                  <c:v>8.6260963999999998</c:v>
                </c:pt>
                <c:pt idx="12">
                  <c:v>8.6730941000000001</c:v>
                </c:pt>
                <c:pt idx="13">
                  <c:v>8.8304404999999999</c:v>
                </c:pt>
                <c:pt idx="14">
                  <c:v>8.6572785999999997</c:v>
                </c:pt>
                <c:pt idx="15">
                  <c:v>8.5744786000000008</c:v>
                </c:pt>
                <c:pt idx="16">
                  <c:v>8.5731694999999988</c:v>
                </c:pt>
                <c:pt idx="17">
                  <c:v>8.4519498999999989</c:v>
                </c:pt>
                <c:pt idx="18">
                  <c:v>8.1493196000000001</c:v>
                </c:pt>
                <c:pt idx="19">
                  <c:v>7.9094476</c:v>
                </c:pt>
                <c:pt idx="20">
                  <c:v>7.9392286000000007</c:v>
                </c:pt>
                <c:pt idx="21">
                  <c:v>8.2294628000000003</c:v>
                </c:pt>
                <c:pt idx="22">
                  <c:v>8.3277564999999996</c:v>
                </c:pt>
                <c:pt idx="23">
                  <c:v>8.534654699999999</c:v>
                </c:pt>
                <c:pt idx="24">
                  <c:v>8.4400156000000006</c:v>
                </c:pt>
                <c:pt idx="25">
                  <c:v>8.5001467000000002</c:v>
                </c:pt>
                <c:pt idx="26">
                  <c:v>8.6213706000000006</c:v>
                </c:pt>
                <c:pt idx="27">
                  <c:v>8.6173828999999991</c:v>
                </c:pt>
                <c:pt idx="28">
                  <c:v>8.5699254000000007</c:v>
                </c:pt>
                <c:pt idx="29">
                  <c:v>8.4770822999999993</c:v>
                </c:pt>
                <c:pt idx="30">
                  <c:v>8.3026257000000001</c:v>
                </c:pt>
                <c:pt idx="31">
                  <c:v>8.4164925000000004</c:v>
                </c:pt>
                <c:pt idx="32">
                  <c:v>8.5405777999999994</c:v>
                </c:pt>
                <c:pt idx="33">
                  <c:v>8.6226313000000001</c:v>
                </c:pt>
                <c:pt idx="34">
                  <c:v>8.5067304999999998</c:v>
                </c:pt>
                <c:pt idx="35">
                  <c:v>8.542488500000001</c:v>
                </c:pt>
                <c:pt idx="36">
                  <c:v>8.4752013999999996</c:v>
                </c:pt>
                <c:pt idx="37">
                  <c:v>8.6045292999999994</c:v>
                </c:pt>
                <c:pt idx="38">
                  <c:v>8.9358643000000004</c:v>
                </c:pt>
                <c:pt idx="39">
                  <c:v>9.3842841000000004</c:v>
                </c:pt>
                <c:pt idx="40">
                  <c:v>9.2758990000000008</c:v>
                </c:pt>
                <c:pt idx="41">
                  <c:v>9.4590695</c:v>
                </c:pt>
                <c:pt idx="42">
                  <c:v>9.8168266000000006</c:v>
                </c:pt>
                <c:pt idx="43">
                  <c:v>10.15</c:v>
                </c:pt>
                <c:pt idx="44">
                  <c:v>10.45</c:v>
                </c:pt>
                <c:pt idx="45">
                  <c:v>10.599999999999998</c:v>
                </c:pt>
                <c:pt idx="46">
                  <c:v>10.749999999999998</c:v>
                </c:pt>
                <c:pt idx="47">
                  <c:v>10.899999999999999</c:v>
                </c:pt>
                <c:pt idx="48">
                  <c:v>11.2</c:v>
                </c:pt>
                <c:pt idx="49">
                  <c:v>11.427272727272726</c:v>
                </c:pt>
                <c:pt idx="50">
                  <c:v>11.654545454545454</c:v>
                </c:pt>
                <c:pt idx="51">
                  <c:v>11.881818181818181</c:v>
                </c:pt>
                <c:pt idx="52">
                  <c:v>12.109090909090909</c:v>
                </c:pt>
                <c:pt idx="53">
                  <c:v>12.336363636363636</c:v>
                </c:pt>
                <c:pt idx="54">
                  <c:v>12.563636363636363</c:v>
                </c:pt>
                <c:pt idx="55">
                  <c:v>12.790909090909089</c:v>
                </c:pt>
                <c:pt idx="56">
                  <c:v>13.018181818181816</c:v>
                </c:pt>
                <c:pt idx="57">
                  <c:v>13.245454545454544</c:v>
                </c:pt>
                <c:pt idx="58">
                  <c:v>13.472727272727273</c:v>
                </c:pt>
                <c:pt idx="59">
                  <c:v>13.700000000000001</c:v>
                </c:pt>
                <c:pt idx="60">
                  <c:v>13.830000000000002</c:v>
                </c:pt>
                <c:pt idx="61">
                  <c:v>13.96</c:v>
                </c:pt>
                <c:pt idx="62">
                  <c:v>14.09</c:v>
                </c:pt>
                <c:pt idx="63">
                  <c:v>14.220000000000002</c:v>
                </c:pt>
                <c:pt idx="64">
                  <c:v>14.350000000000001</c:v>
                </c:pt>
                <c:pt idx="65">
                  <c:v>14.480000000000002</c:v>
                </c:pt>
                <c:pt idx="66">
                  <c:v>14.610000000000003</c:v>
                </c:pt>
                <c:pt idx="67">
                  <c:v>14.740000000000002</c:v>
                </c:pt>
                <c:pt idx="68">
                  <c:v>14.870000000000001</c:v>
                </c:pt>
                <c:pt idx="69">
                  <c:v>14.9</c:v>
                </c:pt>
                <c:pt idx="70">
                  <c:v>15</c:v>
                </c:pt>
                <c:pt idx="71">
                  <c:v>14.98421052631579</c:v>
                </c:pt>
                <c:pt idx="72">
                  <c:v>14.96842105263158</c:v>
                </c:pt>
                <c:pt idx="73">
                  <c:v>14.95263157894737</c:v>
                </c:pt>
                <c:pt idx="74">
                  <c:v>14.93684210526316</c:v>
                </c:pt>
                <c:pt idx="75">
                  <c:v>14.92105263157895</c:v>
                </c:pt>
                <c:pt idx="76">
                  <c:v>14.905263157894741</c:v>
                </c:pt>
                <c:pt idx="77">
                  <c:v>14.889473684210531</c:v>
                </c:pt>
                <c:pt idx="78">
                  <c:v>14.873684210526321</c:v>
                </c:pt>
                <c:pt idx="79">
                  <c:v>14.857894736842111</c:v>
                </c:pt>
                <c:pt idx="80">
                  <c:v>14.842105263157901</c:v>
                </c:pt>
                <c:pt idx="81">
                  <c:v>14.826315789473691</c:v>
                </c:pt>
                <c:pt idx="82">
                  <c:v>14.810526315789481</c:v>
                </c:pt>
                <c:pt idx="83">
                  <c:v>14.794736842105271</c:v>
                </c:pt>
                <c:pt idx="84">
                  <c:v>14.778947368421061</c:v>
                </c:pt>
                <c:pt idx="85">
                  <c:v>14.763157894736851</c:v>
                </c:pt>
                <c:pt idx="86">
                  <c:v>14.747368421052641</c:v>
                </c:pt>
                <c:pt idx="87">
                  <c:v>14.731578947368432</c:v>
                </c:pt>
                <c:pt idx="88">
                  <c:v>14.715789473684222</c:v>
                </c:pt>
                <c:pt idx="89">
                  <c:v>14.7</c:v>
                </c:pt>
                <c:pt idx="90">
                  <c:v>14.65</c:v>
                </c:pt>
              </c:numCache>
            </c:numRef>
          </c:val>
          <c:smooth val="0"/>
          <c:extLst>
            <c:ext xmlns:c16="http://schemas.microsoft.com/office/drawing/2014/chart" uri="{C3380CC4-5D6E-409C-BE32-E72D297353CC}">
              <c16:uniqueId val="{00000001-2DD4-46E4-BF38-B26BBA4337C0}"/>
            </c:ext>
          </c:extLst>
        </c:ser>
        <c:dLbls>
          <c:showLegendKey val="0"/>
          <c:showVal val="0"/>
          <c:showCatName val="0"/>
          <c:showSerName val="0"/>
          <c:showPercent val="0"/>
          <c:showBubbleSize val="0"/>
        </c:dLbls>
        <c:smooth val="0"/>
        <c:axId val="175042504"/>
        <c:axId val="175037584"/>
      </c:lineChart>
      <c:catAx>
        <c:axId val="175042504"/>
        <c:scaling>
          <c:orientation val="minMax"/>
        </c:scaling>
        <c:delete val="0"/>
        <c:axPos val="b"/>
        <c:numFmt formatCode="General" sourceLinked="1"/>
        <c:majorTickMark val="in"/>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040" b="0" i="0" u="none" strike="noStrike" kern="1200" baseline="0">
                <a:solidFill>
                  <a:sysClr val="windowText" lastClr="000000"/>
                </a:solidFill>
                <a:latin typeface="+mn-lt"/>
                <a:ea typeface="+mn-ea"/>
                <a:cs typeface="+mn-cs"/>
              </a:defRPr>
            </a:pPr>
            <a:endParaRPr lang="nl-NL"/>
          </a:p>
        </c:txPr>
        <c:crossAx val="175037584"/>
        <c:crosses val="autoZero"/>
        <c:auto val="1"/>
        <c:lblAlgn val="ctr"/>
        <c:lblOffset val="100"/>
        <c:noMultiLvlLbl val="0"/>
      </c:catAx>
      <c:valAx>
        <c:axId val="175037584"/>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l-NL"/>
          </a:p>
        </c:txPr>
        <c:crossAx val="175042504"/>
        <c:crosses val="autoZero"/>
        <c:crossBetween val="midCat"/>
      </c:valAx>
      <c:spPr>
        <a:noFill/>
        <a:ln>
          <a:noFill/>
        </a:ln>
        <a:effectLst/>
      </c:spPr>
    </c:plotArea>
    <c:legend>
      <c:legendPos val="t"/>
      <c:layout>
        <c:manualLayout>
          <c:xMode val="edge"/>
          <c:yMode val="edge"/>
          <c:x val="0.53887685914260719"/>
          <c:y val="0.52720016151827176"/>
          <c:w val="0.41946850393700785"/>
          <c:h val="0.1389748435291742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alibri" panose="020F0502020204030204" pitchFamily="34" charset="0"/>
              <a:ea typeface="+mn-ea"/>
              <a:cs typeface="+mn-cs"/>
            </a:defRPr>
          </a:pPr>
          <a:endParaRPr lang="nl-NL"/>
        </a:p>
      </c:txPr>
    </c:legend>
    <c:plotVisOnly val="1"/>
    <c:dispBlanksAs val="gap"/>
    <c:showDLblsOverMax val="0"/>
  </c:chart>
  <c:spPr>
    <a:solidFill>
      <a:schemeClr val="bg1"/>
    </a:solidFill>
    <a:ln w="9525" cap="flat" cmpd="sng" algn="ctr">
      <a:noFill/>
      <a:round/>
    </a:ln>
    <a:effectLst/>
  </c:spPr>
  <c:txPr>
    <a:bodyPr/>
    <a:lstStyle/>
    <a:p>
      <a:pPr>
        <a:defRPr/>
      </a:pPr>
      <a:endParaRPr lang="nl-NL"/>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dirty="0">
                <a:solidFill>
                  <a:schemeClr val="tx1"/>
                </a:solidFill>
                <a:latin typeface="Calibri" panose="020F0502020204030204" pitchFamily="34" charset="0"/>
                <a:cs typeface="Helvetica" panose="020B0604020202020204" pitchFamily="34" charset="0"/>
              </a:rPr>
              <a:t>Regionaal BBP per inwoner</a:t>
            </a:r>
          </a:p>
          <a:p>
            <a:pPr>
              <a:defRPr/>
            </a:pPr>
            <a:r>
              <a:rPr lang="nl-BE" sz="1200" b="0" dirty="0">
                <a:solidFill>
                  <a:schemeClr val="tx1"/>
                </a:solidFill>
                <a:latin typeface="Calibri" panose="020F0502020204030204" pitchFamily="34" charset="0"/>
                <a:cs typeface="Helvetica" panose="020B0604020202020204" pitchFamily="34" charset="0"/>
              </a:rPr>
              <a:t>(reëel, 1960 = 100)</a:t>
            </a:r>
          </a:p>
        </c:rich>
      </c:tx>
      <c:layout>
        <c:manualLayout>
          <c:xMode val="edge"/>
          <c:yMode val="edge"/>
          <c:x val="0.37790241172685224"/>
          <c:y val="6.872849258176039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7530358864766715"/>
          <c:y val="0.12837551603192207"/>
          <c:w val="0.77419096456541669"/>
          <c:h val="0.73198355624815592"/>
        </c:manualLayout>
      </c:layout>
      <c:lineChart>
        <c:grouping val="standard"/>
        <c:varyColors val="0"/>
        <c:ser>
          <c:idx val="1"/>
          <c:order val="0"/>
          <c:tx>
            <c:strRef>
              <c:f>Blad1!$B$1</c:f>
              <c:strCache>
                <c:ptCount val="1"/>
                <c:pt idx="0">
                  <c:v>Vlaanderen </c:v>
                </c:pt>
              </c:strCache>
            </c:strRef>
          </c:tx>
          <c:spPr>
            <a:ln w="31750" cap="rnd">
              <a:solidFill>
                <a:srgbClr val="FFC000"/>
              </a:solidFill>
              <a:round/>
            </a:ln>
            <a:effectLst/>
          </c:spPr>
          <c:marker>
            <c:symbol val="none"/>
          </c:marker>
          <c:cat>
            <c:numRef>
              <c:f>Blad1!$A$7:$A$62</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formatCode="0">
                  <c:v>2013</c:v>
                </c:pt>
                <c:pt idx="54" formatCode="0">
                  <c:v>2014</c:v>
                </c:pt>
                <c:pt idx="55" formatCode="0">
                  <c:v>2015</c:v>
                </c:pt>
              </c:numCache>
            </c:numRef>
          </c:cat>
          <c:val>
            <c:numRef>
              <c:f>Blad1!$N$7:$N$62</c:f>
              <c:numCache>
                <c:formatCode>General</c:formatCode>
                <c:ptCount val="56"/>
                <c:pt idx="0">
                  <c:v>100</c:v>
                </c:pt>
                <c:pt idx="1">
                  <c:v>104.31634849255632</c:v>
                </c:pt>
                <c:pt idx="2">
                  <c:v>108.908856582803</c:v>
                </c:pt>
                <c:pt idx="3">
                  <c:v>113.88770342680377</c:v>
                </c:pt>
                <c:pt idx="4">
                  <c:v>119.5189893242005</c:v>
                </c:pt>
                <c:pt idx="5">
                  <c:v>123.08994047494166</c:v>
                </c:pt>
                <c:pt idx="6">
                  <c:v>127.56139438784277</c:v>
                </c:pt>
                <c:pt idx="7">
                  <c:v>131.83878969939508</c:v>
                </c:pt>
                <c:pt idx="8">
                  <c:v>138.4490599331551</c:v>
                </c:pt>
                <c:pt idx="9">
                  <c:v>149.86299360004395</c:v>
                </c:pt>
                <c:pt idx="10">
                  <c:v>157.01911774066684</c:v>
                </c:pt>
                <c:pt idx="11">
                  <c:v>164.12384210610324</c:v>
                </c:pt>
                <c:pt idx="12">
                  <c:v>173.45230423487584</c:v>
                </c:pt>
                <c:pt idx="13">
                  <c:v>184.98094562589483</c:v>
                </c:pt>
                <c:pt idx="14">
                  <c:v>192.80800444282764</c:v>
                </c:pt>
                <c:pt idx="15">
                  <c:v>189.01837822182705</c:v>
                </c:pt>
                <c:pt idx="16">
                  <c:v>198.61779163686532</c:v>
                </c:pt>
                <c:pt idx="17">
                  <c:v>200.70777462802155</c:v>
                </c:pt>
                <c:pt idx="18">
                  <c:v>205.26443500189785</c:v>
                </c:pt>
                <c:pt idx="19">
                  <c:v>212.45866131176712</c:v>
                </c:pt>
                <c:pt idx="20">
                  <c:v>217.66204351369348</c:v>
                </c:pt>
                <c:pt idx="21">
                  <c:v>214.19006040622062</c:v>
                </c:pt>
                <c:pt idx="22">
                  <c:v>218.40831494096804</c:v>
                </c:pt>
                <c:pt idx="23">
                  <c:v>220.29387716336905</c:v>
                </c:pt>
                <c:pt idx="24">
                  <c:v>228.28043124022912</c:v>
                </c:pt>
                <c:pt idx="25">
                  <c:v>233.24736090163273</c:v>
                </c:pt>
                <c:pt idx="26">
                  <c:v>236.03118318614017</c:v>
                </c:pt>
                <c:pt idx="27">
                  <c:v>242.6566973662033</c:v>
                </c:pt>
                <c:pt idx="28">
                  <c:v>255.5904205267741</c:v>
                </c:pt>
                <c:pt idx="29">
                  <c:v>265.90464902350561</c:v>
                </c:pt>
                <c:pt idx="30">
                  <c:v>274.4898999118347</c:v>
                </c:pt>
                <c:pt idx="31">
                  <c:v>276.94863552637725</c:v>
                </c:pt>
                <c:pt idx="32">
                  <c:v>280.51726851061051</c:v>
                </c:pt>
                <c:pt idx="33">
                  <c:v>276.0064204712952</c:v>
                </c:pt>
                <c:pt idx="34">
                  <c:v>284.88131404650062</c:v>
                </c:pt>
                <c:pt idx="35">
                  <c:v>292.38140365454183</c:v>
                </c:pt>
                <c:pt idx="36">
                  <c:v>295.1085499410226</c:v>
                </c:pt>
                <c:pt idx="37">
                  <c:v>308.17697848109503</c:v>
                </c:pt>
                <c:pt idx="38">
                  <c:v>313.08363780668327</c:v>
                </c:pt>
                <c:pt idx="39">
                  <c:v>323.678962099442</c:v>
                </c:pt>
                <c:pt idx="40">
                  <c:v>335.03815300799158</c:v>
                </c:pt>
                <c:pt idx="41">
                  <c:v>336.81680675462587</c:v>
                </c:pt>
                <c:pt idx="42">
                  <c:v>341.41067470140138</c:v>
                </c:pt>
                <c:pt idx="43">
                  <c:v>343.27223333423603</c:v>
                </c:pt>
                <c:pt idx="44">
                  <c:v>353.58083831099322</c:v>
                </c:pt>
                <c:pt idx="45">
                  <c:v>359.35277656317902</c:v>
                </c:pt>
                <c:pt idx="46">
                  <c:v>367.60692315640472</c:v>
                </c:pt>
                <c:pt idx="47">
                  <c:v>380.50794308672459</c:v>
                </c:pt>
                <c:pt idx="48">
                  <c:v>381.0162645394351</c:v>
                </c:pt>
                <c:pt idx="49">
                  <c:v>371.69157512104664</c:v>
                </c:pt>
                <c:pt idx="50">
                  <c:v>377.55427465134898</c:v>
                </c:pt>
                <c:pt idx="51">
                  <c:v>384.39558288984404</c:v>
                </c:pt>
                <c:pt idx="52">
                  <c:v>384.06689690606242</c:v>
                </c:pt>
                <c:pt idx="53">
                  <c:v>383.99264385811443</c:v>
                </c:pt>
                <c:pt idx="54">
                  <c:v>390.51892955669609</c:v>
                </c:pt>
                <c:pt idx="55">
                  <c:v>396.66349373984769</c:v>
                </c:pt>
              </c:numCache>
            </c:numRef>
          </c:val>
          <c:smooth val="0"/>
          <c:extLst>
            <c:ext xmlns:c16="http://schemas.microsoft.com/office/drawing/2014/chart" uri="{C3380CC4-5D6E-409C-BE32-E72D297353CC}">
              <c16:uniqueId val="{00000000-BF9F-43C8-B824-B34245123E6C}"/>
            </c:ext>
          </c:extLst>
        </c:ser>
        <c:ser>
          <c:idx val="2"/>
          <c:order val="1"/>
          <c:tx>
            <c:strRef>
              <c:f>Blad1!$C$1</c:f>
              <c:strCache>
                <c:ptCount val="1"/>
                <c:pt idx="0">
                  <c:v>Wallonië</c:v>
                </c:pt>
              </c:strCache>
            </c:strRef>
          </c:tx>
          <c:spPr>
            <a:ln w="31750" cap="rnd">
              <a:solidFill>
                <a:schemeClr val="tx1"/>
              </a:solidFill>
              <a:round/>
            </a:ln>
            <a:effectLst/>
          </c:spPr>
          <c:marker>
            <c:symbol val="none"/>
          </c:marker>
          <c:cat>
            <c:numRef>
              <c:f>Blad1!$A$7:$A$62</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formatCode="0">
                  <c:v>2013</c:v>
                </c:pt>
                <c:pt idx="54" formatCode="0">
                  <c:v>2014</c:v>
                </c:pt>
                <c:pt idx="55" formatCode="0">
                  <c:v>2015</c:v>
                </c:pt>
              </c:numCache>
            </c:numRef>
          </c:cat>
          <c:val>
            <c:numRef>
              <c:f>Blad1!$O$7:$O$62</c:f>
              <c:numCache>
                <c:formatCode>General</c:formatCode>
                <c:ptCount val="56"/>
                <c:pt idx="0">
                  <c:v>100</c:v>
                </c:pt>
                <c:pt idx="1">
                  <c:v>104.45430498770511</c:v>
                </c:pt>
                <c:pt idx="2">
                  <c:v>108.17878333935791</c:v>
                </c:pt>
                <c:pt idx="3">
                  <c:v>112.60915343049913</c:v>
                </c:pt>
                <c:pt idx="4">
                  <c:v>120.40886372665842</c:v>
                </c:pt>
                <c:pt idx="5">
                  <c:v>121.82290938532691</c:v>
                </c:pt>
                <c:pt idx="6">
                  <c:v>122.95783151531671</c:v>
                </c:pt>
                <c:pt idx="7">
                  <c:v>125.64624122684494</c:v>
                </c:pt>
                <c:pt idx="8">
                  <c:v>128.72919837283462</c:v>
                </c:pt>
                <c:pt idx="9">
                  <c:v>138.81995391682497</c:v>
                </c:pt>
                <c:pt idx="10">
                  <c:v>141.93381686733929</c:v>
                </c:pt>
                <c:pt idx="11">
                  <c:v>147.48279010487687</c:v>
                </c:pt>
                <c:pt idx="12">
                  <c:v>154.86340216777253</c:v>
                </c:pt>
                <c:pt idx="13">
                  <c:v>162.52424907969615</c:v>
                </c:pt>
                <c:pt idx="14">
                  <c:v>170.06177787346485</c:v>
                </c:pt>
                <c:pt idx="15">
                  <c:v>163.4163432778499</c:v>
                </c:pt>
                <c:pt idx="16">
                  <c:v>169.3896864015837</c:v>
                </c:pt>
                <c:pt idx="17">
                  <c:v>169.2833432159259</c:v>
                </c:pt>
                <c:pt idx="18">
                  <c:v>174.57800325045611</c:v>
                </c:pt>
                <c:pt idx="19">
                  <c:v>178.00570624234905</c:v>
                </c:pt>
                <c:pt idx="20">
                  <c:v>184.43359191490561</c:v>
                </c:pt>
                <c:pt idx="21">
                  <c:v>182.45543198150389</c:v>
                </c:pt>
                <c:pt idx="22">
                  <c:v>184.12130311905912</c:v>
                </c:pt>
                <c:pt idx="23">
                  <c:v>184.68515648765657</c:v>
                </c:pt>
                <c:pt idx="24">
                  <c:v>187.3378886715924</c:v>
                </c:pt>
                <c:pt idx="25">
                  <c:v>189.25902249085152</c:v>
                </c:pt>
                <c:pt idx="26">
                  <c:v>192.21407420704574</c:v>
                </c:pt>
                <c:pt idx="27">
                  <c:v>194.1351960882341</c:v>
                </c:pt>
                <c:pt idx="28">
                  <c:v>201.64222675535945</c:v>
                </c:pt>
                <c:pt idx="29">
                  <c:v>204.86969059907375</c:v>
                </c:pt>
                <c:pt idx="30">
                  <c:v>207.91732655885724</c:v>
                </c:pt>
                <c:pt idx="31">
                  <c:v>214.54991696727626</c:v>
                </c:pt>
                <c:pt idx="32">
                  <c:v>215.71615032266479</c:v>
                </c:pt>
                <c:pt idx="33">
                  <c:v>210.47825690937964</c:v>
                </c:pt>
                <c:pt idx="34">
                  <c:v>213.23180723632152</c:v>
                </c:pt>
                <c:pt idx="35">
                  <c:v>216.91028161737549</c:v>
                </c:pt>
                <c:pt idx="36">
                  <c:v>218.39593019755509</c:v>
                </c:pt>
                <c:pt idx="37">
                  <c:v>223.12704127553889</c:v>
                </c:pt>
                <c:pt idx="38">
                  <c:v>228.21553781371495</c:v>
                </c:pt>
                <c:pt idx="39">
                  <c:v>232.18931115185688</c:v>
                </c:pt>
                <c:pt idx="40">
                  <c:v>240.1068637746167</c:v>
                </c:pt>
                <c:pt idx="41">
                  <c:v>243.56711237906259</c:v>
                </c:pt>
                <c:pt idx="42">
                  <c:v>245.23006849454504</c:v>
                </c:pt>
                <c:pt idx="43">
                  <c:v>248.91105703231688</c:v>
                </c:pt>
                <c:pt idx="44">
                  <c:v>256.37088115309848</c:v>
                </c:pt>
                <c:pt idx="45">
                  <c:v>258.59642916122971</c:v>
                </c:pt>
                <c:pt idx="46">
                  <c:v>262.64214324292067</c:v>
                </c:pt>
                <c:pt idx="47">
                  <c:v>268.01663023528704</c:v>
                </c:pt>
                <c:pt idx="48">
                  <c:v>273.24798400321066</c:v>
                </c:pt>
                <c:pt idx="49">
                  <c:v>262.6550221757069</c:v>
                </c:pt>
                <c:pt idx="50">
                  <c:v>270.4884276588536</c:v>
                </c:pt>
                <c:pt idx="51">
                  <c:v>271.49710549136745</c:v>
                </c:pt>
                <c:pt idx="52">
                  <c:v>268.39967612619313</c:v>
                </c:pt>
                <c:pt idx="53">
                  <c:v>264.89426170354034</c:v>
                </c:pt>
                <c:pt idx="54">
                  <c:v>267.58469810068533</c:v>
                </c:pt>
                <c:pt idx="55">
                  <c:v>269.09377083150241</c:v>
                </c:pt>
              </c:numCache>
            </c:numRef>
          </c:val>
          <c:smooth val="0"/>
          <c:extLst>
            <c:ext xmlns:c16="http://schemas.microsoft.com/office/drawing/2014/chart" uri="{C3380CC4-5D6E-409C-BE32-E72D297353CC}">
              <c16:uniqueId val="{00000001-BF9F-43C8-B824-B34245123E6C}"/>
            </c:ext>
          </c:extLst>
        </c:ser>
        <c:ser>
          <c:idx val="0"/>
          <c:order val="2"/>
          <c:tx>
            <c:strRef>
              <c:f>Blad1!$P$2</c:f>
              <c:strCache>
                <c:ptCount val="1"/>
                <c:pt idx="0">
                  <c:v>Brussel</c:v>
                </c:pt>
              </c:strCache>
            </c:strRef>
          </c:tx>
          <c:spPr>
            <a:ln w="31750" cap="rnd">
              <a:solidFill>
                <a:schemeClr val="bg1">
                  <a:lumMod val="65000"/>
                </a:schemeClr>
              </a:solidFill>
              <a:round/>
            </a:ln>
            <a:effectLst/>
          </c:spPr>
          <c:marker>
            <c:symbol val="none"/>
          </c:marker>
          <c:val>
            <c:numRef>
              <c:f>Blad1!$P$7:$P$62</c:f>
              <c:numCache>
                <c:formatCode>General</c:formatCode>
                <c:ptCount val="56"/>
                <c:pt idx="0">
                  <c:v>100</c:v>
                </c:pt>
                <c:pt idx="1">
                  <c:v>104.22459281952523</c:v>
                </c:pt>
                <c:pt idx="2">
                  <c:v>110.14300358589767</c:v>
                </c:pt>
                <c:pt idx="3">
                  <c:v>116.02146851151385</c:v>
                </c:pt>
                <c:pt idx="4">
                  <c:v>121.49621187050397</c:v>
                </c:pt>
                <c:pt idx="5">
                  <c:v>125.48444962855989</c:v>
                </c:pt>
                <c:pt idx="6">
                  <c:v>125.58257971671335</c:v>
                </c:pt>
                <c:pt idx="7">
                  <c:v>129.60485375251665</c:v>
                </c:pt>
                <c:pt idx="8">
                  <c:v>133.34696436271679</c:v>
                </c:pt>
                <c:pt idx="9">
                  <c:v>135.10384570343547</c:v>
                </c:pt>
                <c:pt idx="10">
                  <c:v>140.33649823258736</c:v>
                </c:pt>
                <c:pt idx="11">
                  <c:v>143.71669492851007</c:v>
                </c:pt>
                <c:pt idx="12">
                  <c:v>148.83319013798996</c:v>
                </c:pt>
                <c:pt idx="13">
                  <c:v>156.23385974389021</c:v>
                </c:pt>
                <c:pt idx="14">
                  <c:v>156.70001342043466</c:v>
                </c:pt>
                <c:pt idx="15">
                  <c:v>157.07039156564372</c:v>
                </c:pt>
                <c:pt idx="16">
                  <c:v>159.2648702866509</c:v>
                </c:pt>
                <c:pt idx="17">
                  <c:v>159.53774500847172</c:v>
                </c:pt>
                <c:pt idx="18">
                  <c:v>162.51120463866246</c:v>
                </c:pt>
                <c:pt idx="19">
                  <c:v>166.29318643469344</c:v>
                </c:pt>
                <c:pt idx="20">
                  <c:v>175.99349095628469</c:v>
                </c:pt>
                <c:pt idx="21">
                  <c:v>176.85390398159828</c:v>
                </c:pt>
                <c:pt idx="22">
                  <c:v>178.71596181028829</c:v>
                </c:pt>
                <c:pt idx="23">
                  <c:v>176.05962526922923</c:v>
                </c:pt>
                <c:pt idx="24">
                  <c:v>179.44533647971966</c:v>
                </c:pt>
                <c:pt idx="25">
                  <c:v>184.8159743420577</c:v>
                </c:pt>
                <c:pt idx="26">
                  <c:v>188.48762665921598</c:v>
                </c:pt>
                <c:pt idx="27">
                  <c:v>192.79441790564783</c:v>
                </c:pt>
                <c:pt idx="28">
                  <c:v>198.92782748237869</c:v>
                </c:pt>
                <c:pt idx="29">
                  <c:v>201.29877637897451</c:v>
                </c:pt>
                <c:pt idx="30">
                  <c:v>206.56951456070121</c:v>
                </c:pt>
                <c:pt idx="31">
                  <c:v>206.11527964173365</c:v>
                </c:pt>
                <c:pt idx="32">
                  <c:v>210.41078911782387</c:v>
                </c:pt>
                <c:pt idx="33">
                  <c:v>207.18689137909868</c:v>
                </c:pt>
                <c:pt idx="34">
                  <c:v>209.41728960911377</c:v>
                </c:pt>
                <c:pt idx="35">
                  <c:v>210.55982515989956</c:v>
                </c:pt>
                <c:pt idx="36">
                  <c:v>214.75098486944876</c:v>
                </c:pt>
                <c:pt idx="37">
                  <c:v>218.3353503680494</c:v>
                </c:pt>
                <c:pt idx="38">
                  <c:v>222.12071293702405</c:v>
                </c:pt>
                <c:pt idx="39">
                  <c:v>231.59113437627605</c:v>
                </c:pt>
                <c:pt idx="40">
                  <c:v>237.51269393228239</c:v>
                </c:pt>
                <c:pt idx="41">
                  <c:v>240.97324916111279</c:v>
                </c:pt>
                <c:pt idx="42">
                  <c:v>242.94259979714593</c:v>
                </c:pt>
                <c:pt idx="43">
                  <c:v>240.06821423571228</c:v>
                </c:pt>
                <c:pt idx="44">
                  <c:v>243.65816859040424</c:v>
                </c:pt>
                <c:pt idx="45">
                  <c:v>249.08319004127301</c:v>
                </c:pt>
                <c:pt idx="46">
                  <c:v>249.10540700869944</c:v>
                </c:pt>
                <c:pt idx="47">
                  <c:v>250.03815243817726</c:v>
                </c:pt>
                <c:pt idx="48">
                  <c:v>247.51826844226858</c:v>
                </c:pt>
                <c:pt idx="49">
                  <c:v>236.189821708051</c:v>
                </c:pt>
                <c:pt idx="50">
                  <c:v>233.87791975884352</c:v>
                </c:pt>
                <c:pt idx="51">
                  <c:v>233.57590823369296</c:v>
                </c:pt>
                <c:pt idx="52">
                  <c:v>229.16896922170244</c:v>
                </c:pt>
                <c:pt idx="53">
                  <c:v>224.338691669865</c:v>
                </c:pt>
                <c:pt idx="54">
                  <c:v>223.19506866485187</c:v>
                </c:pt>
                <c:pt idx="55">
                  <c:v>222.31774041067877</c:v>
                </c:pt>
              </c:numCache>
            </c:numRef>
          </c:val>
          <c:smooth val="0"/>
          <c:extLst>
            <c:ext xmlns:c16="http://schemas.microsoft.com/office/drawing/2014/chart" uri="{C3380CC4-5D6E-409C-BE32-E72D297353CC}">
              <c16:uniqueId val="{00000002-BF9F-43C8-B824-B34245123E6C}"/>
            </c:ext>
          </c:extLst>
        </c:ser>
        <c:ser>
          <c:idx val="3"/>
          <c:order val="3"/>
          <c:tx>
            <c:v>EU15</c:v>
          </c:tx>
          <c:spPr>
            <a:ln w="28575" cap="rnd">
              <a:solidFill>
                <a:srgbClr val="002060"/>
              </a:solidFill>
              <a:prstDash val="sysDot"/>
              <a:round/>
            </a:ln>
            <a:effectLst/>
          </c:spPr>
          <c:marker>
            <c:symbol val="none"/>
          </c:marker>
          <c:val>
            <c:numRef>
              <c:f>Blad1!$M$7:$M$62</c:f>
              <c:numCache>
                <c:formatCode>General</c:formatCode>
                <c:ptCount val="56"/>
                <c:pt idx="0">
                  <c:v>100</c:v>
                </c:pt>
                <c:pt idx="1">
                  <c:v>104.52488476584998</c:v>
                </c:pt>
                <c:pt idx="2">
                  <c:v>108.95099302501541</c:v>
                </c:pt>
                <c:pt idx="3">
                  <c:v>114.21618341508588</c:v>
                </c:pt>
                <c:pt idx="4">
                  <c:v>119.4374662415895</c:v>
                </c:pt>
                <c:pt idx="5">
                  <c:v>124.10673400132912</c:v>
                </c:pt>
                <c:pt idx="6">
                  <c:v>127.97290220491637</c:v>
                </c:pt>
                <c:pt idx="7">
                  <c:v>131.35768033294428</c:v>
                </c:pt>
                <c:pt idx="8">
                  <c:v>137.64002655628141</c:v>
                </c:pt>
                <c:pt idx="9">
                  <c:v>146.36448689113399</c:v>
                </c:pt>
                <c:pt idx="10">
                  <c:v>150.19019638064069</c:v>
                </c:pt>
                <c:pt idx="11">
                  <c:v>155.23630504064144</c:v>
                </c:pt>
                <c:pt idx="12">
                  <c:v>161.68262695195392</c:v>
                </c:pt>
                <c:pt idx="13">
                  <c:v>170.04241825436534</c:v>
                </c:pt>
                <c:pt idx="14">
                  <c:v>173.43276758005277</c:v>
                </c:pt>
                <c:pt idx="15">
                  <c:v>170.37168485012609</c:v>
                </c:pt>
                <c:pt idx="16">
                  <c:v>175.06921712791774</c:v>
                </c:pt>
                <c:pt idx="17">
                  <c:v>179.60800302512396</c:v>
                </c:pt>
                <c:pt idx="18">
                  <c:v>183.65844664446232</c:v>
                </c:pt>
                <c:pt idx="19">
                  <c:v>190.67203598210577</c:v>
                </c:pt>
                <c:pt idx="20">
                  <c:v>191.77979168430846</c:v>
                </c:pt>
                <c:pt idx="21">
                  <c:v>190.34477586109682</c:v>
                </c:pt>
                <c:pt idx="22">
                  <c:v>192.84426246868065</c:v>
                </c:pt>
                <c:pt idx="23">
                  <c:v>194.92528487253196</c:v>
                </c:pt>
                <c:pt idx="24">
                  <c:v>199.65823458379603</c:v>
                </c:pt>
                <c:pt idx="25">
                  <c:v>204.61845983897115</c:v>
                </c:pt>
                <c:pt idx="26">
                  <c:v>208.46310861000509</c:v>
                </c:pt>
                <c:pt idx="27">
                  <c:v>213.29047222910327</c:v>
                </c:pt>
                <c:pt idx="28">
                  <c:v>221.78880561872899</c:v>
                </c:pt>
                <c:pt idx="29">
                  <c:v>229.12139933483928</c:v>
                </c:pt>
                <c:pt idx="30">
                  <c:v>235.15067063998828</c:v>
                </c:pt>
                <c:pt idx="31">
                  <c:v>238.98802376772005</c:v>
                </c:pt>
                <c:pt idx="32">
                  <c:v>241.18324592893515</c:v>
                </c:pt>
                <c:pt idx="33">
                  <c:v>237.31988506593385</c:v>
                </c:pt>
                <c:pt idx="34">
                  <c:v>240.95604736165583</c:v>
                </c:pt>
                <c:pt idx="35">
                  <c:v>245.39297549135259</c:v>
                </c:pt>
                <c:pt idx="36">
                  <c:v>247.54754416414286</c:v>
                </c:pt>
                <c:pt idx="37">
                  <c:v>252.94509182441664</c:v>
                </c:pt>
                <c:pt idx="38">
                  <c:v>259.51279084286517</c:v>
                </c:pt>
                <c:pt idx="39">
                  <c:v>265.76940493725732</c:v>
                </c:pt>
                <c:pt idx="40">
                  <c:v>274.73612315230798</c:v>
                </c:pt>
                <c:pt idx="41">
                  <c:v>281.18351075966302</c:v>
                </c:pt>
                <c:pt idx="42">
                  <c:v>280.7521714997286</c:v>
                </c:pt>
                <c:pt idx="43">
                  <c:v>281.28127284583491</c:v>
                </c:pt>
                <c:pt idx="44">
                  <c:v>284.66759682478374</c:v>
                </c:pt>
                <c:pt idx="45">
                  <c:v>287.69115730734336</c:v>
                </c:pt>
                <c:pt idx="46">
                  <c:v>295.07948421033927</c:v>
                </c:pt>
                <c:pt idx="47">
                  <c:v>302.00414398058643</c:v>
                </c:pt>
                <c:pt idx="48">
                  <c:v>303.08721739152486</c:v>
                </c:pt>
                <c:pt idx="49">
                  <c:v>288.58414571592743</c:v>
                </c:pt>
                <c:pt idx="50">
                  <c:v>293.1434706193325</c:v>
                </c:pt>
                <c:pt idx="51">
                  <c:v>297.63172598312104</c:v>
                </c:pt>
                <c:pt idx="52">
                  <c:v>293.87257921775972</c:v>
                </c:pt>
                <c:pt idx="53">
                  <c:v>291.99359050136479</c:v>
                </c:pt>
                <c:pt idx="54">
                  <c:v>294.61164541027307</c:v>
                </c:pt>
                <c:pt idx="55">
                  <c:v>299.65950488640135</c:v>
                </c:pt>
              </c:numCache>
            </c:numRef>
          </c:val>
          <c:smooth val="0"/>
          <c:extLst>
            <c:ext xmlns:c16="http://schemas.microsoft.com/office/drawing/2014/chart" uri="{C3380CC4-5D6E-409C-BE32-E72D297353CC}">
              <c16:uniqueId val="{00000003-BF9F-43C8-B824-B34245123E6C}"/>
            </c:ext>
          </c:extLst>
        </c:ser>
        <c:dLbls>
          <c:showLegendKey val="0"/>
          <c:showVal val="0"/>
          <c:showCatName val="0"/>
          <c:showSerName val="0"/>
          <c:showPercent val="0"/>
          <c:showBubbleSize val="0"/>
        </c:dLbls>
        <c:smooth val="0"/>
        <c:axId val="483311712"/>
        <c:axId val="483310928"/>
      </c:lineChart>
      <c:catAx>
        <c:axId val="4833117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483310928"/>
        <c:crosses val="autoZero"/>
        <c:auto val="1"/>
        <c:lblAlgn val="ctr"/>
        <c:lblOffset val="100"/>
        <c:tickLblSkip val="5"/>
        <c:tickMarkSkip val="5"/>
        <c:noMultiLvlLbl val="0"/>
      </c:catAx>
      <c:valAx>
        <c:axId val="483310928"/>
        <c:scaling>
          <c:orientation val="minMax"/>
          <c:max val="400"/>
          <c:min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483311712"/>
        <c:crosses val="autoZero"/>
        <c:crossBetween val="between"/>
      </c:valAx>
      <c:spPr>
        <a:noFill/>
        <a:ln>
          <a:noFill/>
        </a:ln>
        <a:effectLst/>
      </c:spPr>
    </c:plotArea>
    <c:legend>
      <c:legendPos val="b"/>
      <c:layout>
        <c:manualLayout>
          <c:xMode val="edge"/>
          <c:yMode val="edge"/>
          <c:x val="0.21851480722876904"/>
          <c:y val="0.26457936971967649"/>
          <c:w val="0.28080925974663096"/>
          <c:h val="0.2653017224117877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i="0" baseline="0" dirty="0">
                <a:solidFill>
                  <a:schemeClr val="tx1"/>
                </a:solidFill>
                <a:latin typeface="Calibri" panose="020F0502020204030204" pitchFamily="34" charset="0"/>
              </a:rPr>
              <a:t>BBP per inwoner (2015, België = 100) (*)</a:t>
            </a:r>
          </a:p>
        </c:rich>
      </c:tx>
      <c:layout>
        <c:manualLayout>
          <c:xMode val="edge"/>
          <c:yMode val="edge"/>
          <c:x val="0.1774007197103979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Vlaanderen</c:v>
                </c:pt>
              </c:strCache>
            </c:strRef>
          </c:tx>
          <c:spPr>
            <a:solidFill>
              <a:srgbClr val="FFC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Gemiddelde reële jaargroei</c:v>
                </c:pt>
              </c:strCache>
            </c:strRef>
          </c:cat>
          <c:val>
            <c:numRef>
              <c:f>Blad1!$B$2</c:f>
              <c:numCache>
                <c:formatCode>General</c:formatCode>
                <c:ptCount val="1"/>
                <c:pt idx="0">
                  <c:v>109.52614972130543</c:v>
                </c:pt>
              </c:numCache>
            </c:numRef>
          </c:val>
          <c:extLst>
            <c:ext xmlns:c16="http://schemas.microsoft.com/office/drawing/2014/chart" uri="{C3380CC4-5D6E-409C-BE32-E72D297353CC}">
              <c16:uniqueId val="{00000000-2B45-4695-BAFC-CC541AFC407A}"/>
            </c:ext>
          </c:extLst>
        </c:ser>
        <c:ser>
          <c:idx val="1"/>
          <c:order val="1"/>
          <c:tx>
            <c:strRef>
              <c:f>Blad1!$C$1</c:f>
              <c:strCache>
                <c:ptCount val="1"/>
                <c:pt idx="0">
                  <c:v>Wallonië</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Gemiddelde reële jaargroei</c:v>
                </c:pt>
              </c:strCache>
            </c:strRef>
          </c:cat>
          <c:val>
            <c:numRef>
              <c:f>Blad1!$C$2</c:f>
              <c:numCache>
                <c:formatCode>General</c:formatCode>
                <c:ptCount val="1"/>
                <c:pt idx="0">
                  <c:v>82.440583613778273</c:v>
                </c:pt>
              </c:numCache>
            </c:numRef>
          </c:val>
          <c:extLst>
            <c:ext xmlns:c16="http://schemas.microsoft.com/office/drawing/2014/chart" uri="{C3380CC4-5D6E-409C-BE32-E72D297353CC}">
              <c16:uniqueId val="{00000001-2B45-4695-BAFC-CC541AFC407A}"/>
            </c:ext>
          </c:extLst>
        </c:ser>
        <c:ser>
          <c:idx val="2"/>
          <c:order val="2"/>
          <c:tx>
            <c:strRef>
              <c:f>Blad1!$D$1</c:f>
              <c:strCache>
                <c:ptCount val="1"/>
                <c:pt idx="0">
                  <c:v>Brussel</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Gemiddelde reële jaargroei</c:v>
                </c:pt>
              </c:strCache>
            </c:strRef>
          </c:cat>
          <c:val>
            <c:numRef>
              <c:f>Blad1!$D$2</c:f>
              <c:numCache>
                <c:formatCode>General</c:formatCode>
                <c:ptCount val="1"/>
                <c:pt idx="0">
                  <c:v>83.073637454574083</c:v>
                </c:pt>
              </c:numCache>
            </c:numRef>
          </c:val>
          <c:extLst>
            <c:ext xmlns:c16="http://schemas.microsoft.com/office/drawing/2014/chart" uri="{C3380CC4-5D6E-409C-BE32-E72D297353CC}">
              <c16:uniqueId val="{00000002-2B45-4695-BAFC-CC541AFC407A}"/>
            </c:ext>
          </c:extLst>
        </c:ser>
        <c:ser>
          <c:idx val="3"/>
          <c:order val="3"/>
          <c:tx>
            <c:strRef>
              <c:f>Blad1!$E$1</c:f>
              <c:strCache>
                <c:ptCount val="1"/>
                <c:pt idx="0">
                  <c:v>Kolom1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Gemiddelde reële jaargroei</c:v>
                </c:pt>
              </c:strCache>
            </c:strRef>
          </c:cat>
          <c:val>
            <c:numRef>
              <c:f>Blad1!$E$2</c:f>
              <c:numCache>
                <c:formatCode>General</c:formatCode>
                <c:ptCount val="1"/>
              </c:numCache>
            </c:numRef>
          </c:val>
          <c:extLst>
            <c:ext xmlns:c16="http://schemas.microsoft.com/office/drawing/2014/chart" uri="{C3380CC4-5D6E-409C-BE32-E72D297353CC}">
              <c16:uniqueId val="{00000003-2B45-4695-BAFC-CC541AFC407A}"/>
            </c:ext>
          </c:extLst>
        </c:ser>
        <c:ser>
          <c:idx val="4"/>
          <c:order val="4"/>
          <c:tx>
            <c:strRef>
              <c:f>Blad1!$F$1</c:f>
              <c:strCache>
                <c:ptCount val="1"/>
                <c:pt idx="0">
                  <c:v>EU15</c:v>
                </c:pt>
              </c:strCache>
            </c:strRef>
          </c:tx>
          <c:spPr>
            <a:solidFill>
              <a:srgbClr val="0000CC"/>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c:f>
              <c:strCache>
                <c:ptCount val="1"/>
                <c:pt idx="0">
                  <c:v>Gemiddelde reële jaargroei</c:v>
                </c:pt>
              </c:strCache>
            </c:strRef>
          </c:cat>
          <c:val>
            <c:numRef>
              <c:f>Blad1!$F$2</c:f>
              <c:numCache>
                <c:formatCode>General</c:formatCode>
                <c:ptCount val="1"/>
                <c:pt idx="0">
                  <c:v>91.407678244972573</c:v>
                </c:pt>
              </c:numCache>
            </c:numRef>
          </c:val>
          <c:extLst>
            <c:ext xmlns:c16="http://schemas.microsoft.com/office/drawing/2014/chart" uri="{C3380CC4-5D6E-409C-BE32-E72D297353CC}">
              <c16:uniqueId val="{00000004-2B45-4695-BAFC-CC541AFC407A}"/>
            </c:ext>
          </c:extLst>
        </c:ser>
        <c:dLbls>
          <c:dLblPos val="outEnd"/>
          <c:showLegendKey val="0"/>
          <c:showVal val="1"/>
          <c:showCatName val="0"/>
          <c:showSerName val="0"/>
          <c:showPercent val="0"/>
          <c:showBubbleSize val="0"/>
        </c:dLbls>
        <c:gapWidth val="219"/>
        <c:overlap val="-50"/>
        <c:axId val="483306224"/>
        <c:axId val="483309360"/>
      </c:barChart>
      <c:catAx>
        <c:axId val="483306224"/>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483309360"/>
        <c:crosses val="autoZero"/>
        <c:auto val="1"/>
        <c:lblAlgn val="ctr"/>
        <c:lblOffset val="100"/>
        <c:noMultiLvlLbl val="0"/>
      </c:catAx>
      <c:valAx>
        <c:axId val="483309360"/>
        <c:scaling>
          <c:orientation val="minMax"/>
        </c:scaling>
        <c:delete val="0"/>
        <c:axPos val="l"/>
        <c:numFmt formatCode="General" sourceLinked="1"/>
        <c:majorTickMark val="out"/>
        <c:minorTickMark val="none"/>
        <c:tickLblPos val="nextTo"/>
        <c:spPr>
          <a:noFill/>
          <a:ln>
            <a:solidFill>
              <a:srgbClr val="080808"/>
            </a:solidFill>
          </a:ln>
          <a:effectLst/>
        </c:spPr>
        <c:txPr>
          <a:bodyPr rot="-6000000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crossAx val="483306224"/>
        <c:crosses val="autoZero"/>
        <c:crossBetween val="between"/>
      </c:valAx>
      <c:spPr>
        <a:noFill/>
        <a:ln>
          <a:noFill/>
        </a:ln>
        <a:effectLst/>
      </c:spPr>
    </c:plotArea>
    <c:legend>
      <c:legendPos val="b"/>
      <c:legendEntry>
        <c:idx val="3"/>
        <c:delete val="1"/>
      </c:legendEntry>
      <c:layout>
        <c:manualLayout>
          <c:xMode val="edge"/>
          <c:yMode val="edge"/>
          <c:x val="0.42522521519436335"/>
          <c:y val="0.1423820879329824"/>
          <c:w val="0.43691220817560633"/>
          <c:h val="0.1125373151802348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sz="1600" b="1" dirty="0">
                <a:solidFill>
                  <a:schemeClr val="tx1"/>
                </a:solidFill>
                <a:latin typeface="Calibri" panose="020F0502020204030204" pitchFamily="34" charset="0"/>
                <a:cs typeface="Helvetica" panose="020B0604020202020204" pitchFamily="34" charset="0"/>
              </a:rPr>
              <a:t>Regionaal BBP per inwoner</a:t>
            </a:r>
          </a:p>
          <a:p>
            <a:pPr>
              <a:defRPr/>
            </a:pPr>
            <a:r>
              <a:rPr lang="nl-BE" sz="1200" b="0" dirty="0">
                <a:solidFill>
                  <a:schemeClr val="tx1"/>
                </a:solidFill>
                <a:latin typeface="Calibri" panose="020F0502020204030204" pitchFamily="34" charset="0"/>
                <a:cs typeface="Helvetica" panose="020B0604020202020204" pitchFamily="34" charset="0"/>
              </a:rPr>
              <a:t>(reëel, 1960 = 100)</a:t>
            </a:r>
          </a:p>
        </c:rich>
      </c:tx>
      <c:layout>
        <c:manualLayout>
          <c:xMode val="edge"/>
          <c:yMode val="edge"/>
          <c:x val="0.37790241172685224"/>
          <c:y val="6.872849258176039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manualLayout>
          <c:layoutTarget val="inner"/>
          <c:xMode val="edge"/>
          <c:yMode val="edge"/>
          <c:x val="0.17530358864766715"/>
          <c:y val="0.12837551603192207"/>
          <c:w val="0.77419096456541669"/>
          <c:h val="0.73198355624815592"/>
        </c:manualLayout>
      </c:layout>
      <c:lineChart>
        <c:grouping val="standard"/>
        <c:varyColors val="0"/>
        <c:ser>
          <c:idx val="1"/>
          <c:order val="0"/>
          <c:tx>
            <c:strRef>
              <c:f>Blad1!$B$1</c:f>
              <c:strCache>
                <c:ptCount val="1"/>
                <c:pt idx="0">
                  <c:v>Vlaanderen </c:v>
                </c:pt>
              </c:strCache>
            </c:strRef>
          </c:tx>
          <c:spPr>
            <a:ln w="31750" cap="rnd">
              <a:solidFill>
                <a:srgbClr val="FFC000"/>
              </a:solidFill>
              <a:round/>
            </a:ln>
            <a:effectLst/>
          </c:spPr>
          <c:marker>
            <c:symbol val="none"/>
          </c:marker>
          <c:cat>
            <c:numRef>
              <c:f>Blad1!$A$7:$A$62</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formatCode="0">
                  <c:v>2013</c:v>
                </c:pt>
                <c:pt idx="54" formatCode="0">
                  <c:v>2014</c:v>
                </c:pt>
                <c:pt idx="55" formatCode="0">
                  <c:v>2015</c:v>
                </c:pt>
              </c:numCache>
            </c:numRef>
          </c:cat>
          <c:val>
            <c:numRef>
              <c:f>Blad1!$N$7:$N$62</c:f>
              <c:numCache>
                <c:formatCode>General</c:formatCode>
                <c:ptCount val="56"/>
                <c:pt idx="0">
                  <c:v>100</c:v>
                </c:pt>
                <c:pt idx="1">
                  <c:v>104.31634849255632</c:v>
                </c:pt>
                <c:pt idx="2">
                  <c:v>108.908856582803</c:v>
                </c:pt>
                <c:pt idx="3">
                  <c:v>113.88770342680377</c:v>
                </c:pt>
                <c:pt idx="4">
                  <c:v>119.5189893242005</c:v>
                </c:pt>
                <c:pt idx="5">
                  <c:v>123.08994047494166</c:v>
                </c:pt>
                <c:pt idx="6">
                  <c:v>127.56139438784277</c:v>
                </c:pt>
                <c:pt idx="7">
                  <c:v>131.83878969939508</c:v>
                </c:pt>
                <c:pt idx="8">
                  <c:v>138.4490599331551</c:v>
                </c:pt>
                <c:pt idx="9">
                  <c:v>149.86299360004395</c:v>
                </c:pt>
                <c:pt idx="10">
                  <c:v>157.01911774066684</c:v>
                </c:pt>
                <c:pt idx="11">
                  <c:v>164.12384210610324</c:v>
                </c:pt>
                <c:pt idx="12">
                  <c:v>173.45230423487584</c:v>
                </c:pt>
                <c:pt idx="13">
                  <c:v>184.98094562589483</c:v>
                </c:pt>
                <c:pt idx="14">
                  <c:v>192.80800444282764</c:v>
                </c:pt>
                <c:pt idx="15">
                  <c:v>189.01837822182705</c:v>
                </c:pt>
                <c:pt idx="16">
                  <c:v>198.61779163686532</c:v>
                </c:pt>
                <c:pt idx="17">
                  <c:v>200.70777462802155</c:v>
                </c:pt>
                <c:pt idx="18">
                  <c:v>205.26443500189785</c:v>
                </c:pt>
                <c:pt idx="19">
                  <c:v>212.45866131176712</c:v>
                </c:pt>
                <c:pt idx="20">
                  <c:v>217.66204351369348</c:v>
                </c:pt>
                <c:pt idx="21">
                  <c:v>214.19006040622062</c:v>
                </c:pt>
                <c:pt idx="22">
                  <c:v>218.40831494096804</c:v>
                </c:pt>
                <c:pt idx="23">
                  <c:v>220.29387716336905</c:v>
                </c:pt>
                <c:pt idx="24">
                  <c:v>228.28043124022912</c:v>
                </c:pt>
                <c:pt idx="25">
                  <c:v>233.24736090163273</c:v>
                </c:pt>
                <c:pt idx="26">
                  <c:v>236.03118318614017</c:v>
                </c:pt>
                <c:pt idx="27">
                  <c:v>242.6566973662033</c:v>
                </c:pt>
                <c:pt idx="28">
                  <c:v>255.5904205267741</c:v>
                </c:pt>
                <c:pt idx="29">
                  <c:v>265.90464902350561</c:v>
                </c:pt>
                <c:pt idx="30">
                  <c:v>274.4898999118347</c:v>
                </c:pt>
                <c:pt idx="31">
                  <c:v>276.94863552637725</c:v>
                </c:pt>
                <c:pt idx="32">
                  <c:v>280.51726851061051</c:v>
                </c:pt>
                <c:pt idx="33">
                  <c:v>276.0064204712952</c:v>
                </c:pt>
                <c:pt idx="34">
                  <c:v>284.88131404650062</c:v>
                </c:pt>
                <c:pt idx="35">
                  <c:v>292.38140365454183</c:v>
                </c:pt>
                <c:pt idx="36">
                  <c:v>295.1085499410226</c:v>
                </c:pt>
                <c:pt idx="37">
                  <c:v>308.17697848109503</c:v>
                </c:pt>
                <c:pt idx="38">
                  <c:v>313.08363780668327</c:v>
                </c:pt>
                <c:pt idx="39">
                  <c:v>323.678962099442</c:v>
                </c:pt>
                <c:pt idx="40">
                  <c:v>335.03815300799158</c:v>
                </c:pt>
                <c:pt idx="41">
                  <c:v>336.81680675462587</c:v>
                </c:pt>
                <c:pt idx="42">
                  <c:v>341.41067470140138</c:v>
                </c:pt>
                <c:pt idx="43">
                  <c:v>343.27223333423603</c:v>
                </c:pt>
                <c:pt idx="44">
                  <c:v>353.58083831099322</c:v>
                </c:pt>
                <c:pt idx="45">
                  <c:v>359.35277656317902</c:v>
                </c:pt>
                <c:pt idx="46">
                  <c:v>367.60692315640472</c:v>
                </c:pt>
                <c:pt idx="47">
                  <c:v>380.50794308672459</c:v>
                </c:pt>
                <c:pt idx="48">
                  <c:v>381.0162645394351</c:v>
                </c:pt>
                <c:pt idx="49">
                  <c:v>371.69157512104664</c:v>
                </c:pt>
                <c:pt idx="50">
                  <c:v>377.55427465134898</c:v>
                </c:pt>
                <c:pt idx="51">
                  <c:v>384.39558288984404</c:v>
                </c:pt>
                <c:pt idx="52">
                  <c:v>384.06689690606242</c:v>
                </c:pt>
                <c:pt idx="53">
                  <c:v>383.99264385811443</c:v>
                </c:pt>
                <c:pt idx="54">
                  <c:v>390.51892955669609</c:v>
                </c:pt>
                <c:pt idx="55">
                  <c:v>396.66349373984769</c:v>
                </c:pt>
              </c:numCache>
            </c:numRef>
          </c:val>
          <c:smooth val="0"/>
          <c:extLst>
            <c:ext xmlns:c16="http://schemas.microsoft.com/office/drawing/2014/chart" uri="{C3380CC4-5D6E-409C-BE32-E72D297353CC}">
              <c16:uniqueId val="{00000000-BF9F-43C8-B824-B34245123E6C}"/>
            </c:ext>
          </c:extLst>
        </c:ser>
        <c:ser>
          <c:idx val="2"/>
          <c:order val="1"/>
          <c:tx>
            <c:strRef>
              <c:f>Blad1!$C$1</c:f>
              <c:strCache>
                <c:ptCount val="1"/>
                <c:pt idx="0">
                  <c:v>Wallonië</c:v>
                </c:pt>
              </c:strCache>
            </c:strRef>
          </c:tx>
          <c:spPr>
            <a:ln w="31750" cap="rnd">
              <a:solidFill>
                <a:schemeClr val="tx1"/>
              </a:solidFill>
              <a:round/>
            </a:ln>
            <a:effectLst/>
          </c:spPr>
          <c:marker>
            <c:symbol val="none"/>
          </c:marker>
          <c:cat>
            <c:numRef>
              <c:f>Blad1!$A$7:$A$62</c:f>
              <c:numCache>
                <c:formatCode>General</c:formatCode>
                <c:ptCount val="56"/>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formatCode="0">
                  <c:v>2013</c:v>
                </c:pt>
                <c:pt idx="54" formatCode="0">
                  <c:v>2014</c:v>
                </c:pt>
                <c:pt idx="55" formatCode="0">
                  <c:v>2015</c:v>
                </c:pt>
              </c:numCache>
            </c:numRef>
          </c:cat>
          <c:val>
            <c:numRef>
              <c:f>Blad1!$O$7:$O$62</c:f>
              <c:numCache>
                <c:formatCode>General</c:formatCode>
                <c:ptCount val="56"/>
                <c:pt idx="0">
                  <c:v>100</c:v>
                </c:pt>
                <c:pt idx="1">
                  <c:v>104.45430498770511</c:v>
                </c:pt>
                <c:pt idx="2">
                  <c:v>108.17878333935791</c:v>
                </c:pt>
                <c:pt idx="3">
                  <c:v>112.60915343049913</c:v>
                </c:pt>
                <c:pt idx="4">
                  <c:v>120.40886372665842</c:v>
                </c:pt>
                <c:pt idx="5">
                  <c:v>121.82290938532691</c:v>
                </c:pt>
                <c:pt idx="6">
                  <c:v>122.95783151531671</c:v>
                </c:pt>
                <c:pt idx="7">
                  <c:v>125.64624122684494</c:v>
                </c:pt>
                <c:pt idx="8">
                  <c:v>128.72919837283462</c:v>
                </c:pt>
                <c:pt idx="9">
                  <c:v>138.81995391682497</c:v>
                </c:pt>
                <c:pt idx="10">
                  <c:v>141.93381686733929</c:v>
                </c:pt>
                <c:pt idx="11">
                  <c:v>147.48279010487687</c:v>
                </c:pt>
                <c:pt idx="12">
                  <c:v>154.86340216777253</c:v>
                </c:pt>
                <c:pt idx="13">
                  <c:v>162.52424907969615</c:v>
                </c:pt>
                <c:pt idx="14">
                  <c:v>170.06177787346485</c:v>
                </c:pt>
                <c:pt idx="15">
                  <c:v>163.4163432778499</c:v>
                </c:pt>
                <c:pt idx="16">
                  <c:v>169.3896864015837</c:v>
                </c:pt>
                <c:pt idx="17">
                  <c:v>169.2833432159259</c:v>
                </c:pt>
                <c:pt idx="18">
                  <c:v>174.57800325045611</c:v>
                </c:pt>
                <c:pt idx="19">
                  <c:v>178.00570624234905</c:v>
                </c:pt>
                <c:pt idx="20">
                  <c:v>184.43359191490561</c:v>
                </c:pt>
                <c:pt idx="21">
                  <c:v>182.45543198150389</c:v>
                </c:pt>
                <c:pt idx="22">
                  <c:v>184.12130311905912</c:v>
                </c:pt>
                <c:pt idx="23">
                  <c:v>184.68515648765657</c:v>
                </c:pt>
                <c:pt idx="24">
                  <c:v>187.3378886715924</c:v>
                </c:pt>
                <c:pt idx="25">
                  <c:v>189.25902249085152</c:v>
                </c:pt>
                <c:pt idx="26">
                  <c:v>192.21407420704574</c:v>
                </c:pt>
                <c:pt idx="27">
                  <c:v>194.1351960882341</c:v>
                </c:pt>
                <c:pt idx="28">
                  <c:v>201.64222675535945</c:v>
                </c:pt>
                <c:pt idx="29">
                  <c:v>204.86969059907375</c:v>
                </c:pt>
                <c:pt idx="30">
                  <c:v>207.91732655885724</c:v>
                </c:pt>
                <c:pt idx="31">
                  <c:v>214.54991696727626</c:v>
                </c:pt>
                <c:pt idx="32">
                  <c:v>215.71615032266479</c:v>
                </c:pt>
                <c:pt idx="33">
                  <c:v>210.47825690937964</c:v>
                </c:pt>
                <c:pt idx="34">
                  <c:v>213.23180723632152</c:v>
                </c:pt>
                <c:pt idx="35">
                  <c:v>216.91028161737549</c:v>
                </c:pt>
                <c:pt idx="36">
                  <c:v>218.39593019755509</c:v>
                </c:pt>
                <c:pt idx="37">
                  <c:v>223.12704127553889</c:v>
                </c:pt>
                <c:pt idx="38">
                  <c:v>228.21553781371495</c:v>
                </c:pt>
                <c:pt idx="39">
                  <c:v>232.18931115185688</c:v>
                </c:pt>
                <c:pt idx="40">
                  <c:v>240.1068637746167</c:v>
                </c:pt>
                <c:pt idx="41">
                  <c:v>243.56711237906259</c:v>
                </c:pt>
                <c:pt idx="42">
                  <c:v>245.23006849454504</c:v>
                </c:pt>
                <c:pt idx="43">
                  <c:v>248.91105703231688</c:v>
                </c:pt>
                <c:pt idx="44">
                  <c:v>256.37088115309848</c:v>
                </c:pt>
                <c:pt idx="45">
                  <c:v>258.59642916122971</c:v>
                </c:pt>
                <c:pt idx="46">
                  <c:v>262.64214324292067</c:v>
                </c:pt>
                <c:pt idx="47">
                  <c:v>268.01663023528704</c:v>
                </c:pt>
                <c:pt idx="48">
                  <c:v>273.24798400321066</c:v>
                </c:pt>
                <c:pt idx="49">
                  <c:v>262.6550221757069</c:v>
                </c:pt>
                <c:pt idx="50">
                  <c:v>270.4884276588536</c:v>
                </c:pt>
                <c:pt idx="51">
                  <c:v>271.49710549136745</c:v>
                </c:pt>
                <c:pt idx="52">
                  <c:v>268.39967612619313</c:v>
                </c:pt>
                <c:pt idx="53">
                  <c:v>264.89426170354034</c:v>
                </c:pt>
                <c:pt idx="54">
                  <c:v>267.58469810068533</c:v>
                </c:pt>
                <c:pt idx="55">
                  <c:v>269.09377083150241</c:v>
                </c:pt>
              </c:numCache>
            </c:numRef>
          </c:val>
          <c:smooth val="0"/>
          <c:extLst>
            <c:ext xmlns:c16="http://schemas.microsoft.com/office/drawing/2014/chart" uri="{C3380CC4-5D6E-409C-BE32-E72D297353CC}">
              <c16:uniqueId val="{00000001-BF9F-43C8-B824-B34245123E6C}"/>
            </c:ext>
          </c:extLst>
        </c:ser>
        <c:ser>
          <c:idx val="0"/>
          <c:order val="2"/>
          <c:tx>
            <c:strRef>
              <c:f>Blad1!$P$2</c:f>
              <c:strCache>
                <c:ptCount val="1"/>
                <c:pt idx="0">
                  <c:v>Brussel</c:v>
                </c:pt>
              </c:strCache>
            </c:strRef>
          </c:tx>
          <c:spPr>
            <a:ln w="31750" cap="rnd">
              <a:solidFill>
                <a:schemeClr val="bg1">
                  <a:lumMod val="65000"/>
                </a:schemeClr>
              </a:solidFill>
              <a:round/>
            </a:ln>
            <a:effectLst/>
          </c:spPr>
          <c:marker>
            <c:symbol val="none"/>
          </c:marker>
          <c:val>
            <c:numRef>
              <c:f>Blad1!$P$7:$P$62</c:f>
              <c:numCache>
                <c:formatCode>General</c:formatCode>
                <c:ptCount val="56"/>
                <c:pt idx="0">
                  <c:v>100</c:v>
                </c:pt>
                <c:pt idx="1">
                  <c:v>104.22459281952523</c:v>
                </c:pt>
                <c:pt idx="2">
                  <c:v>110.14300358589767</c:v>
                </c:pt>
                <c:pt idx="3">
                  <c:v>116.02146851151385</c:v>
                </c:pt>
                <c:pt idx="4">
                  <c:v>121.49621187050397</c:v>
                </c:pt>
                <c:pt idx="5">
                  <c:v>125.48444962855989</c:v>
                </c:pt>
                <c:pt idx="6">
                  <c:v>125.58257971671335</c:v>
                </c:pt>
                <c:pt idx="7">
                  <c:v>129.60485375251665</c:v>
                </c:pt>
                <c:pt idx="8">
                  <c:v>133.34696436271679</c:v>
                </c:pt>
                <c:pt idx="9">
                  <c:v>135.10384570343547</c:v>
                </c:pt>
                <c:pt idx="10">
                  <c:v>140.33649823258736</c:v>
                </c:pt>
                <c:pt idx="11">
                  <c:v>143.71669492851007</c:v>
                </c:pt>
                <c:pt idx="12">
                  <c:v>148.83319013798996</c:v>
                </c:pt>
                <c:pt idx="13">
                  <c:v>156.23385974389021</c:v>
                </c:pt>
                <c:pt idx="14">
                  <c:v>156.70001342043466</c:v>
                </c:pt>
                <c:pt idx="15">
                  <c:v>157.07039156564372</c:v>
                </c:pt>
                <c:pt idx="16">
                  <c:v>159.2648702866509</c:v>
                </c:pt>
                <c:pt idx="17">
                  <c:v>159.53774500847172</c:v>
                </c:pt>
                <c:pt idx="18">
                  <c:v>162.51120463866246</c:v>
                </c:pt>
                <c:pt idx="19">
                  <c:v>166.29318643469344</c:v>
                </c:pt>
                <c:pt idx="20">
                  <c:v>175.99349095628469</c:v>
                </c:pt>
                <c:pt idx="21">
                  <c:v>176.85390398159828</c:v>
                </c:pt>
                <c:pt idx="22">
                  <c:v>178.71596181028829</c:v>
                </c:pt>
                <c:pt idx="23">
                  <c:v>176.05962526922923</c:v>
                </c:pt>
                <c:pt idx="24">
                  <c:v>179.44533647971966</c:v>
                </c:pt>
                <c:pt idx="25">
                  <c:v>184.8159743420577</c:v>
                </c:pt>
                <c:pt idx="26">
                  <c:v>188.48762665921598</c:v>
                </c:pt>
                <c:pt idx="27">
                  <c:v>192.79441790564783</c:v>
                </c:pt>
                <c:pt idx="28">
                  <c:v>198.92782748237869</c:v>
                </c:pt>
                <c:pt idx="29">
                  <c:v>201.29877637897451</c:v>
                </c:pt>
                <c:pt idx="30">
                  <c:v>206.56951456070121</c:v>
                </c:pt>
                <c:pt idx="31">
                  <c:v>206.11527964173365</c:v>
                </c:pt>
                <c:pt idx="32">
                  <c:v>210.41078911782387</c:v>
                </c:pt>
                <c:pt idx="33">
                  <c:v>207.18689137909868</c:v>
                </c:pt>
                <c:pt idx="34">
                  <c:v>209.41728960911377</c:v>
                </c:pt>
                <c:pt idx="35">
                  <c:v>210.55982515989956</c:v>
                </c:pt>
                <c:pt idx="36">
                  <c:v>214.75098486944876</c:v>
                </c:pt>
                <c:pt idx="37">
                  <c:v>218.3353503680494</c:v>
                </c:pt>
                <c:pt idx="38">
                  <c:v>222.12071293702405</c:v>
                </c:pt>
                <c:pt idx="39">
                  <c:v>231.59113437627605</c:v>
                </c:pt>
                <c:pt idx="40">
                  <c:v>237.51269393228239</c:v>
                </c:pt>
                <c:pt idx="41">
                  <c:v>240.97324916111279</c:v>
                </c:pt>
                <c:pt idx="42">
                  <c:v>242.94259979714593</c:v>
                </c:pt>
                <c:pt idx="43">
                  <c:v>240.06821423571228</c:v>
                </c:pt>
                <c:pt idx="44">
                  <c:v>243.65816859040424</c:v>
                </c:pt>
                <c:pt idx="45">
                  <c:v>249.08319004127301</c:v>
                </c:pt>
                <c:pt idx="46">
                  <c:v>249.10540700869944</c:v>
                </c:pt>
                <c:pt idx="47">
                  <c:v>250.03815243817726</c:v>
                </c:pt>
                <c:pt idx="48">
                  <c:v>247.51826844226858</c:v>
                </c:pt>
                <c:pt idx="49">
                  <c:v>236.189821708051</c:v>
                </c:pt>
                <c:pt idx="50">
                  <c:v>233.87791975884352</c:v>
                </c:pt>
                <c:pt idx="51">
                  <c:v>233.57590823369296</c:v>
                </c:pt>
                <c:pt idx="52">
                  <c:v>229.16896922170244</c:v>
                </c:pt>
                <c:pt idx="53">
                  <c:v>224.338691669865</c:v>
                </c:pt>
                <c:pt idx="54">
                  <c:v>223.19506866485187</c:v>
                </c:pt>
                <c:pt idx="55">
                  <c:v>222.31774041067877</c:v>
                </c:pt>
              </c:numCache>
            </c:numRef>
          </c:val>
          <c:smooth val="0"/>
          <c:extLst>
            <c:ext xmlns:c16="http://schemas.microsoft.com/office/drawing/2014/chart" uri="{C3380CC4-5D6E-409C-BE32-E72D297353CC}">
              <c16:uniqueId val="{00000002-BF9F-43C8-B824-B34245123E6C}"/>
            </c:ext>
          </c:extLst>
        </c:ser>
        <c:ser>
          <c:idx val="3"/>
          <c:order val="3"/>
          <c:tx>
            <c:v>EU15</c:v>
          </c:tx>
          <c:spPr>
            <a:ln w="28575" cap="rnd">
              <a:solidFill>
                <a:srgbClr val="002060"/>
              </a:solidFill>
              <a:prstDash val="sysDot"/>
              <a:round/>
            </a:ln>
            <a:effectLst/>
          </c:spPr>
          <c:marker>
            <c:symbol val="none"/>
          </c:marker>
          <c:val>
            <c:numRef>
              <c:f>Blad1!$M$7:$M$62</c:f>
              <c:numCache>
                <c:formatCode>General</c:formatCode>
                <c:ptCount val="56"/>
                <c:pt idx="0">
                  <c:v>100</c:v>
                </c:pt>
                <c:pt idx="1">
                  <c:v>104.52488476584998</c:v>
                </c:pt>
                <c:pt idx="2">
                  <c:v>108.95099302501541</c:v>
                </c:pt>
                <c:pt idx="3">
                  <c:v>114.21618341508588</c:v>
                </c:pt>
                <c:pt idx="4">
                  <c:v>119.4374662415895</c:v>
                </c:pt>
                <c:pt idx="5">
                  <c:v>124.10673400132912</c:v>
                </c:pt>
                <c:pt idx="6">
                  <c:v>127.97290220491637</c:v>
                </c:pt>
                <c:pt idx="7">
                  <c:v>131.35768033294428</c:v>
                </c:pt>
                <c:pt idx="8">
                  <c:v>137.64002655628141</c:v>
                </c:pt>
                <c:pt idx="9">
                  <c:v>146.36448689113399</c:v>
                </c:pt>
                <c:pt idx="10">
                  <c:v>150.19019638064069</c:v>
                </c:pt>
                <c:pt idx="11">
                  <c:v>155.23630504064144</c:v>
                </c:pt>
                <c:pt idx="12">
                  <c:v>161.68262695195392</c:v>
                </c:pt>
                <c:pt idx="13">
                  <c:v>170.04241825436534</c:v>
                </c:pt>
                <c:pt idx="14">
                  <c:v>173.43276758005277</c:v>
                </c:pt>
                <c:pt idx="15">
                  <c:v>170.37168485012609</c:v>
                </c:pt>
                <c:pt idx="16">
                  <c:v>175.06921712791774</c:v>
                </c:pt>
                <c:pt idx="17">
                  <c:v>179.60800302512396</c:v>
                </c:pt>
                <c:pt idx="18">
                  <c:v>183.65844664446232</c:v>
                </c:pt>
                <c:pt idx="19">
                  <c:v>190.67203598210577</c:v>
                </c:pt>
                <c:pt idx="20">
                  <c:v>191.77979168430846</c:v>
                </c:pt>
                <c:pt idx="21">
                  <c:v>190.34477586109682</c:v>
                </c:pt>
                <c:pt idx="22">
                  <c:v>192.84426246868065</c:v>
                </c:pt>
                <c:pt idx="23">
                  <c:v>194.92528487253196</c:v>
                </c:pt>
                <c:pt idx="24">
                  <c:v>199.65823458379603</c:v>
                </c:pt>
                <c:pt idx="25">
                  <c:v>204.61845983897115</c:v>
                </c:pt>
                <c:pt idx="26">
                  <c:v>208.46310861000509</c:v>
                </c:pt>
                <c:pt idx="27">
                  <c:v>213.29047222910327</c:v>
                </c:pt>
                <c:pt idx="28">
                  <c:v>221.78880561872899</c:v>
                </c:pt>
                <c:pt idx="29">
                  <c:v>229.12139933483928</c:v>
                </c:pt>
                <c:pt idx="30">
                  <c:v>235.15067063998828</c:v>
                </c:pt>
                <c:pt idx="31">
                  <c:v>238.98802376772005</c:v>
                </c:pt>
                <c:pt idx="32">
                  <c:v>241.18324592893515</c:v>
                </c:pt>
                <c:pt idx="33">
                  <c:v>237.31988506593385</c:v>
                </c:pt>
                <c:pt idx="34">
                  <c:v>240.95604736165583</c:v>
                </c:pt>
                <c:pt idx="35">
                  <c:v>245.39297549135259</c:v>
                </c:pt>
                <c:pt idx="36">
                  <c:v>247.54754416414286</c:v>
                </c:pt>
                <c:pt idx="37">
                  <c:v>252.94509182441664</c:v>
                </c:pt>
                <c:pt idx="38">
                  <c:v>259.51279084286517</c:v>
                </c:pt>
                <c:pt idx="39">
                  <c:v>265.76940493725732</c:v>
                </c:pt>
                <c:pt idx="40">
                  <c:v>274.73612315230798</c:v>
                </c:pt>
                <c:pt idx="41">
                  <c:v>281.18351075966302</c:v>
                </c:pt>
                <c:pt idx="42">
                  <c:v>280.7521714997286</c:v>
                </c:pt>
                <c:pt idx="43">
                  <c:v>281.28127284583491</c:v>
                </c:pt>
                <c:pt idx="44">
                  <c:v>284.66759682478374</c:v>
                </c:pt>
                <c:pt idx="45">
                  <c:v>287.69115730734336</c:v>
                </c:pt>
                <c:pt idx="46">
                  <c:v>295.07948421033927</c:v>
                </c:pt>
                <c:pt idx="47">
                  <c:v>302.00414398058643</c:v>
                </c:pt>
                <c:pt idx="48">
                  <c:v>303.08721739152486</c:v>
                </c:pt>
                <c:pt idx="49">
                  <c:v>288.58414571592743</c:v>
                </c:pt>
                <c:pt idx="50">
                  <c:v>293.1434706193325</c:v>
                </c:pt>
                <c:pt idx="51">
                  <c:v>297.63172598312104</c:v>
                </c:pt>
                <c:pt idx="52">
                  <c:v>293.87257921775972</c:v>
                </c:pt>
                <c:pt idx="53">
                  <c:v>291.99359050136479</c:v>
                </c:pt>
                <c:pt idx="54">
                  <c:v>294.61164541027307</c:v>
                </c:pt>
                <c:pt idx="55">
                  <c:v>299.65950488640135</c:v>
                </c:pt>
              </c:numCache>
            </c:numRef>
          </c:val>
          <c:smooth val="0"/>
          <c:extLst>
            <c:ext xmlns:c16="http://schemas.microsoft.com/office/drawing/2014/chart" uri="{C3380CC4-5D6E-409C-BE32-E72D297353CC}">
              <c16:uniqueId val="{00000003-BF9F-43C8-B824-B34245123E6C}"/>
            </c:ext>
          </c:extLst>
        </c:ser>
        <c:dLbls>
          <c:showLegendKey val="0"/>
          <c:showVal val="0"/>
          <c:showCatName val="0"/>
          <c:showSerName val="0"/>
          <c:showPercent val="0"/>
          <c:showBubbleSize val="0"/>
        </c:dLbls>
        <c:smooth val="0"/>
        <c:axId val="483311712"/>
        <c:axId val="483310928"/>
      </c:lineChart>
      <c:catAx>
        <c:axId val="4833117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483310928"/>
        <c:crosses val="autoZero"/>
        <c:auto val="1"/>
        <c:lblAlgn val="ctr"/>
        <c:lblOffset val="100"/>
        <c:tickLblSkip val="5"/>
        <c:tickMarkSkip val="5"/>
        <c:noMultiLvlLbl val="0"/>
      </c:catAx>
      <c:valAx>
        <c:axId val="483310928"/>
        <c:scaling>
          <c:orientation val="minMax"/>
          <c:max val="400"/>
          <c:min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483311712"/>
        <c:crosses val="autoZero"/>
        <c:crossBetween val="between"/>
      </c:valAx>
      <c:spPr>
        <a:noFill/>
        <a:ln>
          <a:noFill/>
        </a:ln>
        <a:effectLst/>
      </c:spPr>
    </c:plotArea>
    <c:legend>
      <c:legendPos val="b"/>
      <c:layout>
        <c:manualLayout>
          <c:xMode val="edge"/>
          <c:yMode val="edge"/>
          <c:x val="0.21851480722876904"/>
          <c:y val="0.26457936971967649"/>
          <c:w val="0.28080925974663096"/>
          <c:h val="0.2653017224117877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642359058629043"/>
          <c:y val="2.5561594701070826E-2"/>
          <c:w val="0.79265572290087916"/>
          <c:h val="0.69580783537029256"/>
        </c:manualLayout>
      </c:layout>
      <c:barChart>
        <c:barDir val="col"/>
        <c:grouping val="clustered"/>
        <c:varyColors val="0"/>
        <c:ser>
          <c:idx val="1"/>
          <c:order val="0"/>
          <c:tx>
            <c:strRef>
              <c:f>Sheet1!$B$1</c:f>
              <c:strCache>
                <c:ptCount val="1"/>
                <c:pt idx="0">
                  <c:v>Totaal</c:v>
                </c:pt>
              </c:strCache>
            </c:strRef>
          </c:tx>
          <c:spPr>
            <a:noFill/>
            <a:ln w="28575">
              <a:solidFill>
                <a:schemeClr val="tx1"/>
              </a:solidFill>
            </a:ln>
          </c:spPr>
          <c:invertIfNegative val="0"/>
          <c:dLbls>
            <c:spPr>
              <a:noFill/>
              <a:ln>
                <a:noFill/>
              </a:ln>
              <a:effectLst/>
            </c:spPr>
            <c:txPr>
              <a:bodyPr wrap="square" lIns="38100" tIns="19050" rIns="38100" bIns="19050" anchor="ctr">
                <a:spAutoFit/>
              </a:bodyPr>
              <a:lstStyle/>
              <a:p>
                <a:pPr>
                  <a:defRPr sz="1000" baseline="0">
                    <a:latin typeface="Calibri" panose="020F050202020403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Vlaanderen</c:v>
                </c:pt>
                <c:pt idx="1">
                  <c:v>Wallonië</c:v>
                </c:pt>
                <c:pt idx="2">
                  <c:v>Brussel</c:v>
                </c:pt>
              </c:strCache>
            </c:strRef>
          </c:cat>
          <c:val>
            <c:numRef>
              <c:f>Sheet1!$B$2:$B$4</c:f>
              <c:numCache>
                <c:formatCode>General</c:formatCode>
                <c:ptCount val="3"/>
                <c:pt idx="0">
                  <c:v>10.9</c:v>
                </c:pt>
                <c:pt idx="1">
                  <c:v>9.3000000000000007</c:v>
                </c:pt>
                <c:pt idx="2">
                  <c:v>24.7</c:v>
                </c:pt>
              </c:numCache>
            </c:numRef>
          </c:val>
          <c:extLst>
            <c:ext xmlns:c16="http://schemas.microsoft.com/office/drawing/2014/chart" uri="{C3380CC4-5D6E-409C-BE32-E72D297353CC}">
              <c16:uniqueId val="{00000000-DE4B-4CEA-9CAD-887887F18572}"/>
            </c:ext>
          </c:extLst>
        </c:ser>
        <c:ser>
          <c:idx val="2"/>
          <c:order val="1"/>
          <c:tx>
            <c:strRef>
              <c:f>Sheet1!$C$1</c:f>
              <c:strCache>
                <c:ptCount val="1"/>
                <c:pt idx="0">
                  <c:v>Externe migratie</c:v>
                </c:pt>
              </c:strCache>
            </c:strRef>
          </c:tx>
          <c:spPr>
            <a:solidFill>
              <a:schemeClr val="tx1"/>
            </a:solidFill>
            <a:ln w="28575">
              <a:solidFill>
                <a:schemeClr val="tx1"/>
              </a:solidFill>
            </a:ln>
          </c:spPr>
          <c:invertIfNegative val="0"/>
          <c:dLbls>
            <c:dLbl>
              <c:idx val="2"/>
              <c:layout>
                <c:manualLayout>
                  <c:x val="7.2607273304968398E-2"/>
                  <c:y val="6.22673633960419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4B-4CEA-9CAD-887887F18572}"/>
                </c:ext>
              </c:extLst>
            </c:dLbl>
            <c:spPr>
              <a:noFill/>
              <a:ln>
                <a:noFill/>
              </a:ln>
              <a:effectLst/>
            </c:spPr>
            <c:txPr>
              <a:bodyPr wrap="square" lIns="38100" tIns="19050" rIns="38100" bIns="19050" anchor="ctr">
                <a:spAutoFit/>
              </a:bodyPr>
              <a:lstStyle/>
              <a:p>
                <a:pPr>
                  <a:defRPr sz="1000" baseline="0">
                    <a:latin typeface="Calibri" panose="020F050202020403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Vlaanderen</c:v>
                </c:pt>
                <c:pt idx="1">
                  <c:v>Wallonië</c:v>
                </c:pt>
                <c:pt idx="2">
                  <c:v>Brussel</c:v>
                </c:pt>
              </c:strCache>
            </c:strRef>
          </c:cat>
          <c:val>
            <c:numRef>
              <c:f>Sheet1!$C$2:$C$4</c:f>
              <c:numCache>
                <c:formatCode>General</c:formatCode>
                <c:ptCount val="3"/>
                <c:pt idx="0">
                  <c:v>6.4</c:v>
                </c:pt>
                <c:pt idx="1">
                  <c:v>4.5</c:v>
                </c:pt>
                <c:pt idx="2">
                  <c:v>34.9</c:v>
                </c:pt>
              </c:numCache>
            </c:numRef>
          </c:val>
          <c:extLst>
            <c:ext xmlns:c16="http://schemas.microsoft.com/office/drawing/2014/chart" uri="{C3380CC4-5D6E-409C-BE32-E72D297353CC}">
              <c16:uniqueId val="{00000002-DE4B-4CEA-9CAD-887887F18572}"/>
            </c:ext>
          </c:extLst>
        </c:ser>
        <c:ser>
          <c:idx val="4"/>
          <c:order val="2"/>
          <c:tx>
            <c:strRef>
              <c:f>Sheet1!$D$1</c:f>
              <c:strCache>
                <c:ptCount val="1"/>
                <c:pt idx="0">
                  <c:v>Natuurlijk saldo</c:v>
                </c:pt>
              </c:strCache>
            </c:strRef>
          </c:tx>
          <c:spPr>
            <a:pattFill prst="dkUpDiag">
              <a:fgClr>
                <a:schemeClr val="tx1"/>
              </a:fgClr>
              <a:bgClr>
                <a:schemeClr val="bg1"/>
              </a:bgClr>
            </a:pattFill>
            <a:ln w="28575">
              <a:solidFill>
                <a:schemeClr val="tx1"/>
              </a:solidFill>
            </a:ln>
          </c:spPr>
          <c:invertIfNegative val="0"/>
          <c:dLbls>
            <c:spPr>
              <a:noFill/>
              <a:ln>
                <a:noFill/>
              </a:ln>
              <a:effectLst/>
            </c:spPr>
            <c:txPr>
              <a:bodyPr wrap="square" lIns="38100" tIns="19050" rIns="38100" bIns="19050" anchor="ctr">
                <a:spAutoFit/>
              </a:bodyPr>
              <a:lstStyle/>
              <a:p>
                <a:pPr>
                  <a:defRPr sz="1000" baseline="0">
                    <a:latin typeface="Calibri" panose="020F050202020403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Vlaanderen</c:v>
                </c:pt>
                <c:pt idx="1">
                  <c:v>Wallonië</c:v>
                </c:pt>
                <c:pt idx="2">
                  <c:v>Brussel</c:v>
                </c:pt>
              </c:strCache>
            </c:strRef>
          </c:cat>
          <c:val>
            <c:numRef>
              <c:f>Sheet1!$D$2:$D$4</c:f>
              <c:numCache>
                <c:formatCode>General</c:formatCode>
                <c:ptCount val="3"/>
                <c:pt idx="0">
                  <c:v>2.6</c:v>
                </c:pt>
                <c:pt idx="1">
                  <c:v>1.8</c:v>
                </c:pt>
                <c:pt idx="2">
                  <c:v>14.3</c:v>
                </c:pt>
              </c:numCache>
            </c:numRef>
          </c:val>
          <c:extLst>
            <c:ext xmlns:c16="http://schemas.microsoft.com/office/drawing/2014/chart" uri="{C3380CC4-5D6E-409C-BE32-E72D297353CC}">
              <c16:uniqueId val="{00000003-DE4B-4CEA-9CAD-887887F18572}"/>
            </c:ext>
          </c:extLst>
        </c:ser>
        <c:ser>
          <c:idx val="0"/>
          <c:order val="3"/>
          <c:tx>
            <c:strRef>
              <c:f>Sheet1!$E$1</c:f>
              <c:strCache>
                <c:ptCount val="1"/>
                <c:pt idx="0">
                  <c:v>Interne migratie</c:v>
                </c:pt>
              </c:strCache>
            </c:strRef>
          </c:tx>
          <c:spPr>
            <a:solidFill>
              <a:schemeClr val="bg1">
                <a:lumMod val="95000"/>
              </a:schemeClr>
            </a:solidFill>
            <a:ln w="28575">
              <a:solidFill>
                <a:schemeClr val="tx1"/>
              </a:solidFill>
            </a:ln>
          </c:spPr>
          <c:invertIfNegative val="0"/>
          <c:dLbls>
            <c:dLbl>
              <c:idx val="2"/>
              <c:layout>
                <c:manualLayout>
                  <c:x val="-7.9207934514510969E-2"/>
                  <c:y val="6.7681916734828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4B-4CEA-9CAD-887887F18572}"/>
                </c:ext>
              </c:extLst>
            </c:dLbl>
            <c:spPr>
              <a:noFill/>
              <a:ln>
                <a:noFill/>
              </a:ln>
              <a:effectLst/>
            </c:spPr>
            <c:txPr>
              <a:bodyPr wrap="square" lIns="38100" tIns="19050" rIns="38100" bIns="19050" anchor="ctr">
                <a:spAutoFit/>
              </a:bodyPr>
              <a:lstStyle/>
              <a:p>
                <a:pPr>
                  <a:defRPr sz="1000" baseline="0">
                    <a:latin typeface="Calibri" panose="020F050202020403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Vlaanderen</c:v>
                </c:pt>
                <c:pt idx="1">
                  <c:v>Wallonië</c:v>
                </c:pt>
                <c:pt idx="2">
                  <c:v>Brussel</c:v>
                </c:pt>
              </c:strCache>
            </c:strRef>
          </c:cat>
          <c:val>
            <c:numRef>
              <c:f>Sheet1!$E$2:$E$4</c:f>
              <c:numCache>
                <c:formatCode>General</c:formatCode>
                <c:ptCount val="3"/>
                <c:pt idx="0">
                  <c:v>1.9</c:v>
                </c:pt>
                <c:pt idx="1">
                  <c:v>3.5</c:v>
                </c:pt>
                <c:pt idx="2">
                  <c:v>-24.3</c:v>
                </c:pt>
              </c:numCache>
            </c:numRef>
          </c:val>
          <c:extLst>
            <c:ext xmlns:c16="http://schemas.microsoft.com/office/drawing/2014/chart" uri="{C3380CC4-5D6E-409C-BE32-E72D297353CC}">
              <c16:uniqueId val="{00000005-DE4B-4CEA-9CAD-887887F18572}"/>
            </c:ext>
          </c:extLst>
        </c:ser>
        <c:dLbls>
          <c:dLblPos val="outEnd"/>
          <c:showLegendKey val="0"/>
          <c:showVal val="1"/>
          <c:showCatName val="0"/>
          <c:showSerName val="0"/>
          <c:showPercent val="0"/>
          <c:showBubbleSize val="0"/>
        </c:dLbls>
        <c:gapWidth val="150"/>
        <c:overlap val="-25"/>
        <c:axId val="304435368"/>
        <c:axId val="304437328"/>
      </c:barChart>
      <c:catAx>
        <c:axId val="304435368"/>
        <c:scaling>
          <c:orientation val="minMax"/>
        </c:scaling>
        <c:delete val="0"/>
        <c:axPos val="b"/>
        <c:numFmt formatCode="General" sourceLinked="1"/>
        <c:majorTickMark val="out"/>
        <c:minorTickMark val="none"/>
        <c:tickLblPos val="low"/>
        <c:spPr>
          <a:ln w="2734">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304437328"/>
        <c:crosses val="autoZero"/>
        <c:auto val="1"/>
        <c:lblAlgn val="ctr"/>
        <c:lblOffset val="100"/>
        <c:noMultiLvlLbl val="0"/>
      </c:catAx>
      <c:valAx>
        <c:axId val="304437328"/>
        <c:scaling>
          <c:orientation val="minMax"/>
          <c:max val="35"/>
          <c:min val="-25"/>
        </c:scaling>
        <c:delete val="0"/>
        <c:axPos val="l"/>
        <c:numFmt formatCode="General" sourceLinked="1"/>
        <c:majorTickMark val="out"/>
        <c:minorTickMark val="none"/>
        <c:tickLblPos val="low"/>
        <c:spPr>
          <a:ln w="2734">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304435368"/>
        <c:crosses val="autoZero"/>
        <c:crossBetween val="between"/>
        <c:majorUnit val="5"/>
        <c:minorUnit val="5"/>
      </c:valAx>
      <c:spPr>
        <a:noFill/>
        <a:ln w="25369">
          <a:noFill/>
        </a:ln>
      </c:spPr>
    </c:plotArea>
    <c:legend>
      <c:legendPos val="r"/>
      <c:layout>
        <c:manualLayout>
          <c:xMode val="edge"/>
          <c:yMode val="edge"/>
          <c:x val="0.21418088826189349"/>
          <c:y val="0.52689871225294238"/>
          <c:w val="0.55690766125406665"/>
          <c:h val="0.10586432365727069"/>
        </c:manualLayout>
      </c:layout>
      <c:overlay val="0"/>
      <c:spPr>
        <a:noFill/>
        <a:ln w="21872">
          <a:noFill/>
        </a:ln>
      </c:spPr>
      <c:txPr>
        <a:bodyPr/>
        <a:lstStyle/>
        <a:p>
          <a:pPr>
            <a:defRPr sz="1200" b="1" i="0" u="none" strike="noStrike" baseline="0">
              <a:solidFill>
                <a:schemeClr val="tx1"/>
              </a:solidFill>
              <a:latin typeface="Calibri" panose="020F0502020204030204" pitchFamily="34" charset="0"/>
              <a:ea typeface="Arial"/>
              <a:cs typeface="Arial"/>
            </a:defRPr>
          </a:pPr>
          <a:endParaRPr lang="nl-NL"/>
        </a:p>
      </c:txPr>
    </c:legend>
    <c:plotVisOnly val="1"/>
    <c:dispBlanksAs val="gap"/>
    <c:showDLblsOverMax val="0"/>
  </c:chart>
  <c:spPr>
    <a:noFill/>
    <a:ln>
      <a:noFill/>
    </a:ln>
  </c:spPr>
  <c:txPr>
    <a:bodyPr/>
    <a:lstStyle/>
    <a:p>
      <a:pPr>
        <a:defRPr sz="1550" b="1" i="0" u="none" strike="noStrike" baseline="0">
          <a:solidFill>
            <a:schemeClr val="tx1"/>
          </a:solidFill>
          <a:latin typeface="Arial"/>
          <a:ea typeface="Arial"/>
          <a:cs typeface="Arial"/>
        </a:defRPr>
      </a:pPr>
      <a:endParaRPr lang="nl-N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09830088404506"/>
          <c:y val="7.6999851419540272E-2"/>
          <c:w val="0.80417116338393002"/>
          <c:h val="0.75536792209694137"/>
        </c:manualLayout>
      </c:layout>
      <c:lineChart>
        <c:grouping val="standard"/>
        <c:varyColors val="0"/>
        <c:ser>
          <c:idx val="1"/>
          <c:order val="0"/>
          <c:tx>
            <c:strRef>
              <c:f>Sheet1!$C$1</c:f>
              <c:strCache>
                <c:ptCount val="1"/>
                <c:pt idx="0">
                  <c:v>Vlaanderen</c:v>
                </c:pt>
              </c:strCache>
            </c:strRef>
          </c:tx>
          <c:spPr>
            <a:ln w="31750">
              <a:solidFill>
                <a:srgbClr val="FFC000"/>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5">
                  <c:v>2015</c:v>
                </c:pt>
              </c:numCache>
            </c:numRef>
          </c:cat>
          <c:val>
            <c:numRef>
              <c:f>Sheet1!$C$2:$C$58</c:f>
              <c:numCache>
                <c:formatCode>General</c:formatCode>
                <c:ptCount val="57"/>
                <c:pt idx="0">
                  <c:v>100</c:v>
                </c:pt>
                <c:pt idx="1">
                  <c:v>100.8441470001362</c:v>
                </c:pt>
                <c:pt idx="2">
                  <c:v>101.71563357924288</c:v>
                </c:pt>
                <c:pt idx="3">
                  <c:v>102.6195047307172</c:v>
                </c:pt>
                <c:pt idx="4">
                  <c:v>103.66397806130973</c:v>
                </c:pt>
                <c:pt idx="5">
                  <c:v>104.80888151984387</c:v>
                </c:pt>
                <c:pt idx="6">
                  <c:v>105.73283869690651</c:v>
                </c:pt>
                <c:pt idx="7">
                  <c:v>106.61662382279249</c:v>
                </c:pt>
                <c:pt idx="8">
                  <c:v>107.39997882073691</c:v>
                </c:pt>
                <c:pt idx="9">
                  <c:v>107.92221548603318</c:v>
                </c:pt>
                <c:pt idx="10">
                  <c:v>108.54488227927104</c:v>
                </c:pt>
                <c:pt idx="11">
                  <c:v>108.78591458633085</c:v>
                </c:pt>
                <c:pt idx="12">
                  <c:v>109.50901150751029</c:v>
                </c:pt>
                <c:pt idx="13">
                  <c:v>110.03124817280656</c:v>
                </c:pt>
                <c:pt idx="14">
                  <c:v>110.49322676133788</c:v>
                </c:pt>
                <c:pt idx="15">
                  <c:v>111.01546342663416</c:v>
                </c:pt>
                <c:pt idx="16">
                  <c:v>111.43726996398884</c:v>
                </c:pt>
                <c:pt idx="17">
                  <c:v>111.79881842457857</c:v>
                </c:pt>
                <c:pt idx="18">
                  <c:v>112.16036688516829</c:v>
                </c:pt>
                <c:pt idx="19">
                  <c:v>112.5018293201697</c:v>
                </c:pt>
                <c:pt idx="20">
                  <c:v>112.86337778075944</c:v>
                </c:pt>
                <c:pt idx="21">
                  <c:v>113.18475419017251</c:v>
                </c:pt>
                <c:pt idx="22">
                  <c:v>113.32535636929073</c:v>
                </c:pt>
                <c:pt idx="23">
                  <c:v>113.58647470193888</c:v>
                </c:pt>
                <c:pt idx="24">
                  <c:v>113.7270768810571</c:v>
                </c:pt>
                <c:pt idx="25">
                  <c:v>113.88776508576363</c:v>
                </c:pt>
                <c:pt idx="26">
                  <c:v>114.00828123929357</c:v>
                </c:pt>
                <c:pt idx="27">
                  <c:v>114.18905546958842</c:v>
                </c:pt>
                <c:pt idx="28">
                  <c:v>114.41000175105991</c:v>
                </c:pt>
                <c:pt idx="29">
                  <c:v>114.93223841635618</c:v>
                </c:pt>
                <c:pt idx="30">
                  <c:v>115.29378687694592</c:v>
                </c:pt>
                <c:pt idx="31">
                  <c:v>115.85619559341882</c:v>
                </c:pt>
                <c:pt idx="32">
                  <c:v>116.39851828430341</c:v>
                </c:pt>
                <c:pt idx="33">
                  <c:v>117.00109905195295</c:v>
                </c:pt>
                <c:pt idx="34">
                  <c:v>117.44299161489596</c:v>
                </c:pt>
                <c:pt idx="35">
                  <c:v>117.96924548530987</c:v>
                </c:pt>
                <c:pt idx="36">
                  <c:v>118.2986563049583</c:v>
                </c:pt>
                <c:pt idx="37">
                  <c:v>118.6200327143714</c:v>
                </c:pt>
                <c:pt idx="38">
                  <c:v>118.90123707260784</c:v>
                </c:pt>
                <c:pt idx="39">
                  <c:v>119.18043282828548</c:v>
                </c:pt>
                <c:pt idx="40">
                  <c:v>119.43954255837477</c:v>
                </c:pt>
                <c:pt idx="41">
                  <c:v>119.76694477546434</c:v>
                </c:pt>
                <c:pt idx="42">
                  <c:v>120.19879432561321</c:v>
                </c:pt>
                <c:pt idx="43">
                  <c:v>120.63265247832086</c:v>
                </c:pt>
                <c:pt idx="44">
                  <c:v>121.11069988732284</c:v>
                </c:pt>
                <c:pt idx="45">
                  <c:v>121.73939248823717</c:v>
                </c:pt>
                <c:pt idx="46">
                  <c:v>122.48458403756379</c:v>
                </c:pt>
                <c:pt idx="47">
                  <c:v>123.31815409947899</c:v>
                </c:pt>
                <c:pt idx="48">
                  <c:v>124.23608546886513</c:v>
                </c:pt>
                <c:pt idx="49">
                  <c:v>125.1439738254571</c:v>
                </c:pt>
                <c:pt idx="50">
                  <c:v>126.12618047672588</c:v>
                </c:pt>
                <c:pt idx="51">
                  <c:v>127.11843014078879</c:v>
                </c:pt>
                <c:pt idx="52">
                  <c:v>127.87366470290955</c:v>
                </c:pt>
                <c:pt idx="53">
                  <c:v>128.47624547055909</c:v>
                </c:pt>
                <c:pt idx="54">
                  <c:v>129.10092086635575</c:v>
                </c:pt>
                <c:pt idx="55">
                  <c:v>129.77512840125328</c:v>
                </c:pt>
                <c:pt idx="56">
                  <c:v>130.47882222171441</c:v>
                </c:pt>
              </c:numCache>
            </c:numRef>
          </c:val>
          <c:smooth val="1"/>
          <c:extLst>
            <c:ext xmlns:c16="http://schemas.microsoft.com/office/drawing/2014/chart" uri="{C3380CC4-5D6E-409C-BE32-E72D297353CC}">
              <c16:uniqueId val="{00000000-BBE1-4BD0-95D9-2E34FD79B02B}"/>
            </c:ext>
          </c:extLst>
        </c:ser>
        <c:ser>
          <c:idx val="2"/>
          <c:order val="1"/>
          <c:tx>
            <c:strRef>
              <c:f>Sheet1!$D$1</c:f>
              <c:strCache>
                <c:ptCount val="1"/>
                <c:pt idx="0">
                  <c:v>Wallonië</c:v>
                </c:pt>
              </c:strCache>
            </c:strRef>
          </c:tx>
          <c:spPr>
            <a:ln w="31750">
              <a:solidFill>
                <a:schemeClr val="tx1"/>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5">
                  <c:v>2015</c:v>
                </c:pt>
              </c:numCache>
            </c:numRef>
          </c:cat>
          <c:val>
            <c:numRef>
              <c:f>Sheet1!$D$2:$D$58</c:f>
              <c:numCache>
                <c:formatCode>General</c:formatCode>
                <c:ptCount val="57"/>
                <c:pt idx="0">
                  <c:v>100</c:v>
                </c:pt>
                <c:pt idx="1">
                  <c:v>99.90098860113568</c:v>
                </c:pt>
                <c:pt idx="2">
                  <c:v>99.97798316098077</c:v>
                </c:pt>
                <c:pt idx="3">
                  <c:v>100.26796119786405</c:v>
                </c:pt>
                <c:pt idx="4">
                  <c:v>100.75125792600286</c:v>
                </c:pt>
                <c:pt idx="5">
                  <c:v>101.58897225477679</c:v>
                </c:pt>
                <c:pt idx="6">
                  <c:v>102.1044887647915</c:v>
                </c:pt>
                <c:pt idx="7">
                  <c:v>102.26558767417112</c:v>
                </c:pt>
                <c:pt idx="8">
                  <c:v>102.42668658355069</c:v>
                </c:pt>
                <c:pt idx="9">
                  <c:v>102.49112614730255</c:v>
                </c:pt>
                <c:pt idx="10">
                  <c:v>102.5555657110544</c:v>
                </c:pt>
                <c:pt idx="11">
                  <c:v>101.81451072790821</c:v>
                </c:pt>
                <c:pt idx="12">
                  <c:v>102.13670854666744</c:v>
                </c:pt>
                <c:pt idx="13">
                  <c:v>102.45890636542663</c:v>
                </c:pt>
                <c:pt idx="14">
                  <c:v>102.84554374793767</c:v>
                </c:pt>
                <c:pt idx="15">
                  <c:v>103.29662069420056</c:v>
                </c:pt>
                <c:pt idx="16">
                  <c:v>103.52215916733201</c:v>
                </c:pt>
                <c:pt idx="17">
                  <c:v>103.58659873108384</c:v>
                </c:pt>
                <c:pt idx="18">
                  <c:v>103.87657676796714</c:v>
                </c:pt>
                <c:pt idx="19">
                  <c:v>103.90879654984305</c:v>
                </c:pt>
                <c:pt idx="20">
                  <c:v>104.00545589547082</c:v>
                </c:pt>
                <c:pt idx="21">
                  <c:v>104.03767567734673</c:v>
                </c:pt>
                <c:pt idx="22">
                  <c:v>103.6832580767116</c:v>
                </c:pt>
                <c:pt idx="23">
                  <c:v>103.52215916733201</c:v>
                </c:pt>
                <c:pt idx="24">
                  <c:v>103.3610602579524</c:v>
                </c:pt>
                <c:pt idx="25">
                  <c:v>103.3610602579524</c:v>
                </c:pt>
                <c:pt idx="26">
                  <c:v>103.29662069420056</c:v>
                </c:pt>
                <c:pt idx="27">
                  <c:v>103.29662069420056</c:v>
                </c:pt>
                <c:pt idx="28">
                  <c:v>103.42549982170424</c:v>
                </c:pt>
                <c:pt idx="29">
                  <c:v>104.23099436860224</c:v>
                </c:pt>
                <c:pt idx="30">
                  <c:v>104.52097240548552</c:v>
                </c:pt>
                <c:pt idx="31">
                  <c:v>105.00426913362433</c:v>
                </c:pt>
                <c:pt idx="32">
                  <c:v>105.55200542551498</c:v>
                </c:pt>
                <c:pt idx="33">
                  <c:v>106.09974171740562</c:v>
                </c:pt>
                <c:pt idx="34">
                  <c:v>106.48637909991668</c:v>
                </c:pt>
                <c:pt idx="35">
                  <c:v>106.76669120223717</c:v>
                </c:pt>
                <c:pt idx="36">
                  <c:v>106.89557032974083</c:v>
                </c:pt>
                <c:pt idx="37">
                  <c:v>107.09211099918399</c:v>
                </c:pt>
                <c:pt idx="38">
                  <c:v>107.27898573406432</c:v>
                </c:pt>
                <c:pt idx="39">
                  <c:v>107.48519233807019</c:v>
                </c:pt>
                <c:pt idx="40">
                  <c:v>107.71073081120164</c:v>
                </c:pt>
                <c:pt idx="41">
                  <c:v>108.0168187390229</c:v>
                </c:pt>
                <c:pt idx="42">
                  <c:v>108.36801436147041</c:v>
                </c:pt>
                <c:pt idx="43">
                  <c:v>108.72243196210553</c:v>
                </c:pt>
                <c:pt idx="44">
                  <c:v>109.16706495199324</c:v>
                </c:pt>
                <c:pt idx="45">
                  <c:v>109.70835728750869</c:v>
                </c:pt>
                <c:pt idx="46">
                  <c:v>110.34953094683952</c:v>
                </c:pt>
                <c:pt idx="47">
                  <c:v>111.0390342789842</c:v>
                </c:pt>
                <c:pt idx="48">
                  <c:v>111.68020793831501</c:v>
                </c:pt>
                <c:pt idx="49">
                  <c:v>112.35037940133417</c:v>
                </c:pt>
                <c:pt idx="50">
                  <c:v>113.15587394823217</c:v>
                </c:pt>
                <c:pt idx="51">
                  <c:v>113.92592673506667</c:v>
                </c:pt>
                <c:pt idx="52">
                  <c:v>114.53165863433397</c:v>
                </c:pt>
                <c:pt idx="53">
                  <c:v>115.01495536247278</c:v>
                </c:pt>
                <c:pt idx="54">
                  <c:v>115.44347846142252</c:v>
                </c:pt>
                <c:pt idx="55">
                  <c:v>115.86233562580948</c:v>
                </c:pt>
                <c:pt idx="56">
                  <c:v>116.48739939420234</c:v>
                </c:pt>
              </c:numCache>
            </c:numRef>
          </c:val>
          <c:smooth val="1"/>
          <c:extLst>
            <c:ext xmlns:c16="http://schemas.microsoft.com/office/drawing/2014/chart" uri="{C3380CC4-5D6E-409C-BE32-E72D297353CC}">
              <c16:uniqueId val="{00000001-BBE1-4BD0-95D9-2E34FD79B02B}"/>
            </c:ext>
          </c:extLst>
        </c:ser>
        <c:ser>
          <c:idx val="4"/>
          <c:order val="2"/>
          <c:tx>
            <c:strRef>
              <c:f>Sheet1!$E$1</c:f>
              <c:strCache>
                <c:ptCount val="1"/>
                <c:pt idx="0">
                  <c:v>Brussel</c:v>
                </c:pt>
              </c:strCache>
            </c:strRef>
          </c:tx>
          <c:spPr>
            <a:ln w="31750">
              <a:solidFill>
                <a:schemeClr val="bg1">
                  <a:lumMod val="65000"/>
                </a:schemeClr>
              </a:solidFill>
              <a:prstDash val="solid"/>
            </a:ln>
          </c:spPr>
          <c:marker>
            <c:symbol val="none"/>
          </c:marker>
          <c:cat>
            <c:numRef>
              <c:f>Sheet1!$A$2:$A$58</c:f>
              <c:numCache>
                <c:formatCode>General</c:formatCode>
                <c:ptCount val="57"/>
                <c:pt idx="0">
                  <c:v>1960</c:v>
                </c:pt>
                <c:pt idx="5">
                  <c:v>1965</c:v>
                </c:pt>
                <c:pt idx="10">
                  <c:v>1970</c:v>
                </c:pt>
                <c:pt idx="15">
                  <c:v>1975</c:v>
                </c:pt>
                <c:pt idx="20">
                  <c:v>1980</c:v>
                </c:pt>
                <c:pt idx="25">
                  <c:v>1985</c:v>
                </c:pt>
                <c:pt idx="30">
                  <c:v>1990</c:v>
                </c:pt>
                <c:pt idx="35">
                  <c:v>1995</c:v>
                </c:pt>
                <c:pt idx="40">
                  <c:v>2000</c:v>
                </c:pt>
                <c:pt idx="45">
                  <c:v>2005</c:v>
                </c:pt>
                <c:pt idx="50">
                  <c:v>2010</c:v>
                </c:pt>
                <c:pt idx="55">
                  <c:v>2015</c:v>
                </c:pt>
              </c:numCache>
            </c:numRef>
          </c:cat>
          <c:val>
            <c:numRef>
              <c:f>Sheet1!$E$2:$E$58</c:f>
              <c:numCache>
                <c:formatCode>General</c:formatCode>
                <c:ptCount val="57"/>
                <c:pt idx="0">
                  <c:v>100</c:v>
                </c:pt>
                <c:pt idx="1">
                  <c:v>100.79406021219739</c:v>
                </c:pt>
                <c:pt idx="2">
                  <c:v>101.44037680059452</c:v>
                </c:pt>
                <c:pt idx="3">
                  <c:v>102.1344947259163</c:v>
                </c:pt>
                <c:pt idx="4">
                  <c:v>103.22525146570763</c:v>
                </c:pt>
                <c:pt idx="5">
                  <c:v>104.91096642720332</c:v>
                </c:pt>
                <c:pt idx="6">
                  <c:v>105.7042440561425</c:v>
                </c:pt>
                <c:pt idx="7">
                  <c:v>106.49752168508164</c:v>
                </c:pt>
                <c:pt idx="8">
                  <c:v>106.99332020316861</c:v>
                </c:pt>
                <c:pt idx="9">
                  <c:v>106.79500079593383</c:v>
                </c:pt>
                <c:pt idx="10">
                  <c:v>106.39836198146423</c:v>
                </c:pt>
                <c:pt idx="11">
                  <c:v>106.59668138869904</c:v>
                </c:pt>
                <c:pt idx="12">
                  <c:v>106.49752168508164</c:v>
                </c:pt>
                <c:pt idx="13">
                  <c:v>106.00172316699468</c:v>
                </c:pt>
                <c:pt idx="14">
                  <c:v>105.50592464890769</c:v>
                </c:pt>
                <c:pt idx="15">
                  <c:v>104.61348731635114</c:v>
                </c:pt>
                <c:pt idx="16">
                  <c:v>104.21684850188157</c:v>
                </c:pt>
                <c:pt idx="17">
                  <c:v>103.32441116932503</c:v>
                </c:pt>
                <c:pt idx="18">
                  <c:v>102.0353350222989</c:v>
                </c:pt>
                <c:pt idx="19">
                  <c:v>100.74625887527276</c:v>
                </c:pt>
                <c:pt idx="20">
                  <c:v>100.05214094995101</c:v>
                </c:pt>
                <c:pt idx="21">
                  <c:v>99.159703617394442</c:v>
                </c:pt>
                <c:pt idx="22">
                  <c:v>98.564745395690082</c:v>
                </c:pt>
                <c:pt idx="23">
                  <c:v>98.168106581220499</c:v>
                </c:pt>
                <c:pt idx="24">
                  <c:v>97.473988655898751</c:v>
                </c:pt>
                <c:pt idx="25">
                  <c:v>97.077349841429168</c:v>
                </c:pt>
                <c:pt idx="26">
                  <c:v>96.779870730576974</c:v>
                </c:pt>
                <c:pt idx="27">
                  <c:v>96.482391619724794</c:v>
                </c:pt>
                <c:pt idx="28">
                  <c:v>96.184912508872614</c:v>
                </c:pt>
                <c:pt idx="29">
                  <c:v>96.184912508872614</c:v>
                </c:pt>
                <c:pt idx="30">
                  <c:v>95.589954287168254</c:v>
                </c:pt>
                <c:pt idx="31">
                  <c:v>95.292475176316074</c:v>
                </c:pt>
                <c:pt idx="32">
                  <c:v>94.300878140142117</c:v>
                </c:pt>
                <c:pt idx="33">
                  <c:v>94.201718436524729</c:v>
                </c:pt>
                <c:pt idx="34">
                  <c:v>94.10255873290734</c:v>
                </c:pt>
                <c:pt idx="35">
                  <c:v>94.191802466162983</c:v>
                </c:pt>
                <c:pt idx="36">
                  <c:v>94.142222614354282</c:v>
                </c:pt>
                <c:pt idx="37">
                  <c:v>94.390121873397774</c:v>
                </c:pt>
                <c:pt idx="38">
                  <c:v>94.57852531027082</c:v>
                </c:pt>
                <c:pt idx="39">
                  <c:v>94.885920391484746</c:v>
                </c:pt>
                <c:pt idx="40">
                  <c:v>95.381718909571717</c:v>
                </c:pt>
                <c:pt idx="41">
                  <c:v>96.323736093936958</c:v>
                </c:pt>
                <c:pt idx="42">
                  <c:v>97.69214000385702</c:v>
                </c:pt>
                <c:pt idx="43">
                  <c:v>98.763064802924873</c:v>
                </c:pt>
                <c:pt idx="44">
                  <c:v>99.486930639331845</c:v>
                </c:pt>
                <c:pt idx="45">
                  <c:v>100.42894782369709</c:v>
                </c:pt>
                <c:pt idx="46">
                  <c:v>101.6386962078293</c:v>
                </c:pt>
                <c:pt idx="47">
                  <c:v>103.11617579172849</c:v>
                </c:pt>
                <c:pt idx="48">
                  <c:v>104.96054627901204</c:v>
                </c:pt>
                <c:pt idx="49">
                  <c:v>106.99332020316861</c:v>
                </c:pt>
                <c:pt idx="50">
                  <c:v>109.50206070468869</c:v>
                </c:pt>
                <c:pt idx="51">
                  <c:v>111.95130538403832</c:v>
                </c:pt>
                <c:pt idx="52">
                  <c:v>113.70643213806622</c:v>
                </c:pt>
                <c:pt idx="53">
                  <c:v>114.93601246292189</c:v>
                </c:pt>
                <c:pt idx="54">
                  <c:v>115.94744143981931</c:v>
                </c:pt>
                <c:pt idx="55">
                  <c:v>117.05803012033415</c:v>
                </c:pt>
                <c:pt idx="56">
                  <c:v>118.48592985242463</c:v>
                </c:pt>
              </c:numCache>
            </c:numRef>
          </c:val>
          <c:smooth val="1"/>
          <c:extLst>
            <c:ext xmlns:c16="http://schemas.microsoft.com/office/drawing/2014/chart" uri="{C3380CC4-5D6E-409C-BE32-E72D297353CC}">
              <c16:uniqueId val="{00000002-BBE1-4BD0-95D9-2E34FD79B02B}"/>
            </c:ext>
          </c:extLst>
        </c:ser>
        <c:dLbls>
          <c:showLegendKey val="0"/>
          <c:showVal val="0"/>
          <c:showCatName val="0"/>
          <c:showSerName val="0"/>
          <c:showPercent val="0"/>
          <c:showBubbleSize val="0"/>
        </c:dLbls>
        <c:smooth val="0"/>
        <c:axId val="483304264"/>
        <c:axId val="483305440"/>
      </c:lineChart>
      <c:catAx>
        <c:axId val="483304264"/>
        <c:scaling>
          <c:orientation val="minMax"/>
        </c:scaling>
        <c:delete val="0"/>
        <c:axPos val="b"/>
        <c:numFmt formatCode="General" sourceLinked="1"/>
        <c:majorTickMark val="out"/>
        <c:minorTickMark val="none"/>
        <c:tickLblPos val="nextTo"/>
        <c:spPr>
          <a:ln w="2734">
            <a:solidFill>
              <a:schemeClr val="tx1"/>
            </a:solidFill>
            <a:prstDash val="solid"/>
          </a:ln>
        </c:spPr>
        <c:txPr>
          <a:bodyPr rot="-270000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483305440"/>
        <c:crosses val="autoZero"/>
        <c:auto val="1"/>
        <c:lblAlgn val="ctr"/>
        <c:lblOffset val="100"/>
        <c:tickLblSkip val="1"/>
        <c:tickMarkSkip val="5"/>
        <c:noMultiLvlLbl val="0"/>
      </c:catAx>
      <c:valAx>
        <c:axId val="483305440"/>
        <c:scaling>
          <c:orientation val="minMax"/>
          <c:max val="133"/>
          <c:min val="90"/>
        </c:scaling>
        <c:delete val="0"/>
        <c:axPos val="l"/>
        <c:numFmt formatCode="General" sourceLinked="1"/>
        <c:majorTickMark val="out"/>
        <c:minorTickMark val="none"/>
        <c:tickLblPos val="nextTo"/>
        <c:spPr>
          <a:ln w="2734">
            <a:solidFill>
              <a:schemeClr val="tx1"/>
            </a:solidFill>
            <a:prstDash val="solid"/>
          </a:ln>
        </c:spPr>
        <c:txPr>
          <a:bodyPr rot="0" vert="horz"/>
          <a:lstStyle/>
          <a:p>
            <a:pPr>
              <a:defRPr sz="1200" b="1" i="0" u="none" strike="noStrike" baseline="0">
                <a:solidFill>
                  <a:schemeClr val="tx1"/>
                </a:solidFill>
                <a:latin typeface="Calibri" panose="020F0502020204030204" pitchFamily="34" charset="0"/>
                <a:ea typeface="Arial"/>
                <a:cs typeface="Arial"/>
              </a:defRPr>
            </a:pPr>
            <a:endParaRPr lang="nl-NL"/>
          </a:p>
        </c:txPr>
        <c:crossAx val="483304264"/>
        <c:crosses val="autoZero"/>
        <c:crossBetween val="between"/>
        <c:majorUnit val="5"/>
        <c:minorUnit val="5"/>
      </c:valAx>
      <c:spPr>
        <a:noFill/>
        <a:ln w="25369">
          <a:noFill/>
        </a:ln>
      </c:spPr>
    </c:plotArea>
    <c:legend>
      <c:legendPos val="r"/>
      <c:layout>
        <c:manualLayout>
          <c:xMode val="edge"/>
          <c:yMode val="edge"/>
          <c:x val="0.14597405576328679"/>
          <c:y val="0.16683091522365623"/>
          <c:w val="0.36173380331912885"/>
          <c:h val="0.1659859038285795"/>
        </c:manualLayout>
      </c:layout>
      <c:overlay val="0"/>
      <c:spPr>
        <a:noFill/>
        <a:ln w="21872">
          <a:noFill/>
        </a:ln>
      </c:spPr>
      <c:txPr>
        <a:bodyPr/>
        <a:lstStyle/>
        <a:p>
          <a:pPr>
            <a:defRPr sz="1200" b="1" i="0" u="none" strike="noStrike" baseline="0">
              <a:solidFill>
                <a:schemeClr val="tx1"/>
              </a:solidFill>
              <a:latin typeface="Calibri" panose="020F0502020204030204" pitchFamily="34" charset="0"/>
              <a:ea typeface="Arial"/>
              <a:cs typeface="Arial"/>
            </a:defRPr>
          </a:pPr>
          <a:endParaRPr lang="nl-NL"/>
        </a:p>
      </c:txPr>
    </c:legend>
    <c:plotVisOnly val="1"/>
    <c:dispBlanksAs val="gap"/>
    <c:showDLblsOverMax val="0"/>
  </c:chart>
  <c:spPr>
    <a:noFill/>
    <a:ln>
      <a:noFill/>
    </a:ln>
  </c:spPr>
  <c:txPr>
    <a:bodyPr/>
    <a:lstStyle/>
    <a:p>
      <a:pPr>
        <a:defRPr sz="1550" b="1" i="0" u="none" strike="noStrike" baseline="0">
          <a:solidFill>
            <a:schemeClr val="tx1"/>
          </a:solidFill>
          <a:latin typeface="Arial"/>
          <a:ea typeface="Arial"/>
          <a:cs typeface="Arial"/>
        </a:defRPr>
      </a:pPr>
      <a:endParaRPr lang="nl-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3832477956248"/>
          <c:y val="4.8344128515894667E-2"/>
          <c:w val="0.85444002476507819"/>
          <c:h val="0.77082125835711413"/>
        </c:manualLayout>
      </c:layout>
      <c:lineChart>
        <c:grouping val="standard"/>
        <c:varyColors val="0"/>
        <c:ser>
          <c:idx val="0"/>
          <c:order val="0"/>
          <c:tx>
            <c:v>Vlaanderen</c:v>
          </c:tx>
          <c:spPr>
            <a:ln w="31750" cap="rnd">
              <a:solidFill>
                <a:srgbClr val="FFC000"/>
              </a:solidFill>
              <a:round/>
            </a:ln>
            <a:effectLst/>
          </c:spPr>
          <c:marker>
            <c:symbol val="none"/>
          </c:marker>
          <c:cat>
            <c:strRef>
              <c:f>Blad1!$A$1:$A$112</c:f>
              <c:strCache>
                <c:ptCount val="112"/>
                <c:pt idx="0">
                  <c:v>2008M1</c:v>
                </c:pt>
                <c:pt idx="1">
                  <c:v>2008M2</c:v>
                </c:pt>
                <c:pt idx="2">
                  <c:v>2008M3</c:v>
                </c:pt>
                <c:pt idx="3">
                  <c:v>2008M4</c:v>
                </c:pt>
                <c:pt idx="4">
                  <c:v>2008M5</c:v>
                </c:pt>
                <c:pt idx="5">
                  <c:v>2008M6</c:v>
                </c:pt>
                <c:pt idx="6">
                  <c:v>2008M7</c:v>
                </c:pt>
                <c:pt idx="7">
                  <c:v>2008M8</c:v>
                </c:pt>
                <c:pt idx="8">
                  <c:v>2008M9</c:v>
                </c:pt>
                <c:pt idx="9">
                  <c:v>2008M10</c:v>
                </c:pt>
                <c:pt idx="10">
                  <c:v>2008M11</c:v>
                </c:pt>
                <c:pt idx="11">
                  <c:v>2008M12</c:v>
                </c:pt>
                <c:pt idx="12">
                  <c:v>2009M1</c:v>
                </c:pt>
                <c:pt idx="13">
                  <c:v>2009M2</c:v>
                </c:pt>
                <c:pt idx="14">
                  <c:v>2009M3</c:v>
                </c:pt>
                <c:pt idx="15">
                  <c:v>2009M4</c:v>
                </c:pt>
                <c:pt idx="16">
                  <c:v>2009M5</c:v>
                </c:pt>
                <c:pt idx="17">
                  <c:v>2009M6</c:v>
                </c:pt>
                <c:pt idx="18">
                  <c:v>2009M7</c:v>
                </c:pt>
                <c:pt idx="19">
                  <c:v>2009M8</c:v>
                </c:pt>
                <c:pt idx="20">
                  <c:v>2009M9</c:v>
                </c:pt>
                <c:pt idx="21">
                  <c:v>2009M10</c:v>
                </c:pt>
                <c:pt idx="22">
                  <c:v>2009M11</c:v>
                </c:pt>
                <c:pt idx="23">
                  <c:v>2009M12</c:v>
                </c:pt>
                <c:pt idx="24">
                  <c:v>2010M1</c:v>
                </c:pt>
                <c:pt idx="25">
                  <c:v>2010M2</c:v>
                </c:pt>
                <c:pt idx="26">
                  <c:v>2010M3</c:v>
                </c:pt>
                <c:pt idx="27">
                  <c:v>2010M4</c:v>
                </c:pt>
                <c:pt idx="28">
                  <c:v>2010M5</c:v>
                </c:pt>
                <c:pt idx="29">
                  <c:v>2010M6</c:v>
                </c:pt>
                <c:pt idx="30">
                  <c:v>2010M7</c:v>
                </c:pt>
                <c:pt idx="31">
                  <c:v>2010M8</c:v>
                </c:pt>
                <c:pt idx="32">
                  <c:v>2010M9</c:v>
                </c:pt>
                <c:pt idx="33">
                  <c:v>2010M10</c:v>
                </c:pt>
                <c:pt idx="34">
                  <c:v>2010M11</c:v>
                </c:pt>
                <c:pt idx="35">
                  <c:v>2010M12</c:v>
                </c:pt>
                <c:pt idx="36">
                  <c:v>2011M1</c:v>
                </c:pt>
                <c:pt idx="37">
                  <c:v>2011M2</c:v>
                </c:pt>
                <c:pt idx="38">
                  <c:v>2011M3</c:v>
                </c:pt>
                <c:pt idx="39">
                  <c:v>2011M4</c:v>
                </c:pt>
                <c:pt idx="40">
                  <c:v>2011M5</c:v>
                </c:pt>
                <c:pt idx="41">
                  <c:v>2011M6</c:v>
                </c:pt>
                <c:pt idx="42">
                  <c:v>2011M7</c:v>
                </c:pt>
                <c:pt idx="43">
                  <c:v>2011M8</c:v>
                </c:pt>
                <c:pt idx="44">
                  <c:v>2011M9</c:v>
                </c:pt>
                <c:pt idx="45">
                  <c:v>2011M10</c:v>
                </c:pt>
                <c:pt idx="46">
                  <c:v>2011M11</c:v>
                </c:pt>
                <c:pt idx="47">
                  <c:v>2011M12</c:v>
                </c:pt>
                <c:pt idx="48">
                  <c:v>2012M1</c:v>
                </c:pt>
                <c:pt idx="49">
                  <c:v>2012M2</c:v>
                </c:pt>
                <c:pt idx="50">
                  <c:v>2012M3</c:v>
                </c:pt>
                <c:pt idx="51">
                  <c:v>2012M4</c:v>
                </c:pt>
                <c:pt idx="52">
                  <c:v>2012M5</c:v>
                </c:pt>
                <c:pt idx="53">
                  <c:v>2012M6</c:v>
                </c:pt>
                <c:pt idx="54">
                  <c:v>2012M7</c:v>
                </c:pt>
                <c:pt idx="55">
                  <c:v>2012M8</c:v>
                </c:pt>
                <c:pt idx="56">
                  <c:v>2012M9</c:v>
                </c:pt>
                <c:pt idx="57">
                  <c:v>2012M10</c:v>
                </c:pt>
                <c:pt idx="58">
                  <c:v>2012M11</c:v>
                </c:pt>
                <c:pt idx="59">
                  <c:v>2012M12</c:v>
                </c:pt>
                <c:pt idx="60">
                  <c:v>2013M1</c:v>
                </c:pt>
                <c:pt idx="61">
                  <c:v>2013M2</c:v>
                </c:pt>
                <c:pt idx="62">
                  <c:v>2013M3</c:v>
                </c:pt>
                <c:pt idx="63">
                  <c:v>2013M4</c:v>
                </c:pt>
                <c:pt idx="64">
                  <c:v>2013M5</c:v>
                </c:pt>
                <c:pt idx="65">
                  <c:v>2013M6</c:v>
                </c:pt>
                <c:pt idx="66">
                  <c:v>2013M7</c:v>
                </c:pt>
                <c:pt idx="67">
                  <c:v>2013M8</c:v>
                </c:pt>
                <c:pt idx="68">
                  <c:v>2013M9</c:v>
                </c:pt>
                <c:pt idx="69">
                  <c:v>2013M10</c:v>
                </c:pt>
                <c:pt idx="70">
                  <c:v>2013M11</c:v>
                </c:pt>
                <c:pt idx="71">
                  <c:v>2013M12</c:v>
                </c:pt>
                <c:pt idx="72">
                  <c:v>2014M1</c:v>
                </c:pt>
                <c:pt idx="73">
                  <c:v>2014M2</c:v>
                </c:pt>
                <c:pt idx="74">
                  <c:v>2014M3</c:v>
                </c:pt>
                <c:pt idx="75">
                  <c:v>2014M4</c:v>
                </c:pt>
                <c:pt idx="76">
                  <c:v>2014M5</c:v>
                </c:pt>
                <c:pt idx="77">
                  <c:v>2014M6</c:v>
                </c:pt>
                <c:pt idx="78">
                  <c:v>2014M7</c:v>
                </c:pt>
                <c:pt idx="79">
                  <c:v>2014M8</c:v>
                </c:pt>
                <c:pt idx="80">
                  <c:v>2014M9</c:v>
                </c:pt>
                <c:pt idx="81">
                  <c:v>2014M10</c:v>
                </c:pt>
                <c:pt idx="82">
                  <c:v>2014M11</c:v>
                </c:pt>
                <c:pt idx="83">
                  <c:v>2014M12</c:v>
                </c:pt>
                <c:pt idx="84">
                  <c:v>2015M1</c:v>
                </c:pt>
                <c:pt idx="85">
                  <c:v>2015M2</c:v>
                </c:pt>
                <c:pt idx="86">
                  <c:v>2015M3</c:v>
                </c:pt>
                <c:pt idx="87">
                  <c:v>2015M4</c:v>
                </c:pt>
                <c:pt idx="88">
                  <c:v>2015M5</c:v>
                </c:pt>
                <c:pt idx="89">
                  <c:v>2015M6</c:v>
                </c:pt>
                <c:pt idx="90">
                  <c:v>2015M7</c:v>
                </c:pt>
                <c:pt idx="91">
                  <c:v>2015M8</c:v>
                </c:pt>
                <c:pt idx="92">
                  <c:v>2015M9</c:v>
                </c:pt>
                <c:pt idx="93">
                  <c:v>2015M10</c:v>
                </c:pt>
                <c:pt idx="94">
                  <c:v>2015M11</c:v>
                </c:pt>
                <c:pt idx="95">
                  <c:v>2015M12</c:v>
                </c:pt>
                <c:pt idx="96">
                  <c:v>2016M1</c:v>
                </c:pt>
                <c:pt idx="97">
                  <c:v>2016M2</c:v>
                </c:pt>
                <c:pt idx="98">
                  <c:v>2016M3</c:v>
                </c:pt>
                <c:pt idx="99">
                  <c:v>2016M4</c:v>
                </c:pt>
                <c:pt idx="100">
                  <c:v>2016M5</c:v>
                </c:pt>
                <c:pt idx="101">
                  <c:v>2016M6</c:v>
                </c:pt>
                <c:pt idx="102">
                  <c:v>2016M7</c:v>
                </c:pt>
                <c:pt idx="103">
                  <c:v>2016M8</c:v>
                </c:pt>
                <c:pt idx="104">
                  <c:v>2016M9</c:v>
                </c:pt>
                <c:pt idx="105">
                  <c:v>2016M10</c:v>
                </c:pt>
                <c:pt idx="106">
                  <c:v>2016M11</c:v>
                </c:pt>
                <c:pt idx="107">
                  <c:v>2016M12</c:v>
                </c:pt>
                <c:pt idx="108">
                  <c:v>2017M1</c:v>
                </c:pt>
                <c:pt idx="109">
                  <c:v>2017M2</c:v>
                </c:pt>
                <c:pt idx="110">
                  <c:v>2017M3</c:v>
                </c:pt>
                <c:pt idx="111">
                  <c:v>2017M4</c:v>
                </c:pt>
              </c:strCache>
            </c:strRef>
          </c:cat>
          <c:val>
            <c:numRef>
              <c:f>Blad1!$B$1:$B$112</c:f>
              <c:numCache>
                <c:formatCode>General</c:formatCode>
                <c:ptCount val="112"/>
                <c:pt idx="0">
                  <c:v>-1.6</c:v>
                </c:pt>
                <c:pt idx="1">
                  <c:v>-2</c:v>
                </c:pt>
                <c:pt idx="2">
                  <c:v>-1.6</c:v>
                </c:pt>
                <c:pt idx="3">
                  <c:v>-5</c:v>
                </c:pt>
                <c:pt idx="4">
                  <c:v>-5.3</c:v>
                </c:pt>
                <c:pt idx="5">
                  <c:v>-5.7</c:v>
                </c:pt>
                <c:pt idx="6">
                  <c:v>-9.4</c:v>
                </c:pt>
                <c:pt idx="7">
                  <c:v>-8.6999999999999993</c:v>
                </c:pt>
                <c:pt idx="8">
                  <c:v>-12.2</c:v>
                </c:pt>
                <c:pt idx="9">
                  <c:v>-16.600000000000001</c:v>
                </c:pt>
                <c:pt idx="10">
                  <c:v>-24.2</c:v>
                </c:pt>
                <c:pt idx="11">
                  <c:v>-27.6</c:v>
                </c:pt>
                <c:pt idx="12">
                  <c:v>-27.9</c:v>
                </c:pt>
                <c:pt idx="13">
                  <c:v>-29.5</c:v>
                </c:pt>
                <c:pt idx="14">
                  <c:v>-30.8</c:v>
                </c:pt>
                <c:pt idx="15">
                  <c:v>-28.3</c:v>
                </c:pt>
                <c:pt idx="16">
                  <c:v>-27.4</c:v>
                </c:pt>
                <c:pt idx="17">
                  <c:v>-26.2</c:v>
                </c:pt>
                <c:pt idx="18">
                  <c:v>-24.7</c:v>
                </c:pt>
                <c:pt idx="19">
                  <c:v>-19.899999999999999</c:v>
                </c:pt>
                <c:pt idx="20">
                  <c:v>-19</c:v>
                </c:pt>
                <c:pt idx="21">
                  <c:v>-16.8</c:v>
                </c:pt>
                <c:pt idx="22">
                  <c:v>-14.7</c:v>
                </c:pt>
                <c:pt idx="23">
                  <c:v>-13.9</c:v>
                </c:pt>
                <c:pt idx="24">
                  <c:v>-14.5</c:v>
                </c:pt>
                <c:pt idx="25">
                  <c:v>-13.2</c:v>
                </c:pt>
                <c:pt idx="26">
                  <c:v>-10.8</c:v>
                </c:pt>
                <c:pt idx="27">
                  <c:v>-7.4</c:v>
                </c:pt>
                <c:pt idx="28">
                  <c:v>-8.4</c:v>
                </c:pt>
                <c:pt idx="29">
                  <c:v>-9.3000000000000007</c:v>
                </c:pt>
                <c:pt idx="30">
                  <c:v>-8</c:v>
                </c:pt>
                <c:pt idx="31">
                  <c:v>-8.1999999999999993</c:v>
                </c:pt>
                <c:pt idx="32">
                  <c:v>-6.6</c:v>
                </c:pt>
                <c:pt idx="33">
                  <c:v>-5.6</c:v>
                </c:pt>
                <c:pt idx="34">
                  <c:v>-3.8</c:v>
                </c:pt>
                <c:pt idx="35">
                  <c:v>-2.6</c:v>
                </c:pt>
                <c:pt idx="36">
                  <c:v>-2.6</c:v>
                </c:pt>
                <c:pt idx="37">
                  <c:v>1.5</c:v>
                </c:pt>
                <c:pt idx="38">
                  <c:v>2.4</c:v>
                </c:pt>
                <c:pt idx="39">
                  <c:v>-1.3</c:v>
                </c:pt>
                <c:pt idx="40">
                  <c:v>-2.1</c:v>
                </c:pt>
                <c:pt idx="41">
                  <c:v>-3.4</c:v>
                </c:pt>
                <c:pt idx="42">
                  <c:v>-5</c:v>
                </c:pt>
                <c:pt idx="43">
                  <c:v>-8.9</c:v>
                </c:pt>
                <c:pt idx="44">
                  <c:v>-9.9</c:v>
                </c:pt>
                <c:pt idx="45">
                  <c:v>-11.7</c:v>
                </c:pt>
                <c:pt idx="46">
                  <c:v>-13.3</c:v>
                </c:pt>
                <c:pt idx="47">
                  <c:v>-11.6</c:v>
                </c:pt>
                <c:pt idx="48">
                  <c:v>-11.7</c:v>
                </c:pt>
                <c:pt idx="49">
                  <c:v>-13.8</c:v>
                </c:pt>
                <c:pt idx="50">
                  <c:v>-13.6</c:v>
                </c:pt>
                <c:pt idx="51">
                  <c:v>-13.3</c:v>
                </c:pt>
                <c:pt idx="52">
                  <c:v>-14</c:v>
                </c:pt>
                <c:pt idx="53">
                  <c:v>-13.5</c:v>
                </c:pt>
                <c:pt idx="54">
                  <c:v>-13.2</c:v>
                </c:pt>
                <c:pt idx="55">
                  <c:v>-14.2</c:v>
                </c:pt>
                <c:pt idx="56">
                  <c:v>-15.5</c:v>
                </c:pt>
                <c:pt idx="57">
                  <c:v>-16.7</c:v>
                </c:pt>
                <c:pt idx="58">
                  <c:v>-17.7</c:v>
                </c:pt>
                <c:pt idx="59">
                  <c:v>-15.4</c:v>
                </c:pt>
                <c:pt idx="60">
                  <c:v>-15.2</c:v>
                </c:pt>
                <c:pt idx="61">
                  <c:v>-13.3</c:v>
                </c:pt>
                <c:pt idx="62">
                  <c:v>-14.6</c:v>
                </c:pt>
                <c:pt idx="63">
                  <c:v>-16.8</c:v>
                </c:pt>
                <c:pt idx="64">
                  <c:v>-14.1</c:v>
                </c:pt>
                <c:pt idx="65">
                  <c:v>-13.2</c:v>
                </c:pt>
                <c:pt idx="66">
                  <c:v>-15</c:v>
                </c:pt>
                <c:pt idx="67">
                  <c:v>-11.5</c:v>
                </c:pt>
                <c:pt idx="68">
                  <c:v>-10.1</c:v>
                </c:pt>
                <c:pt idx="69">
                  <c:v>-8.9</c:v>
                </c:pt>
                <c:pt idx="70">
                  <c:v>-7.2</c:v>
                </c:pt>
                <c:pt idx="71">
                  <c:v>-8</c:v>
                </c:pt>
                <c:pt idx="72">
                  <c:v>-7.4</c:v>
                </c:pt>
                <c:pt idx="73">
                  <c:v>-6.6</c:v>
                </c:pt>
                <c:pt idx="74">
                  <c:v>-7.7</c:v>
                </c:pt>
                <c:pt idx="75">
                  <c:v>-8.8000000000000007</c:v>
                </c:pt>
                <c:pt idx="76">
                  <c:v>-9.1</c:v>
                </c:pt>
                <c:pt idx="77">
                  <c:v>-9.6999999999999993</c:v>
                </c:pt>
                <c:pt idx="78">
                  <c:v>-9.1</c:v>
                </c:pt>
                <c:pt idx="79">
                  <c:v>-9.8000000000000007</c:v>
                </c:pt>
                <c:pt idx="80">
                  <c:v>-11.4</c:v>
                </c:pt>
                <c:pt idx="81">
                  <c:v>-9.6999999999999993</c:v>
                </c:pt>
                <c:pt idx="82">
                  <c:v>-8.6</c:v>
                </c:pt>
                <c:pt idx="83">
                  <c:v>-8.3000000000000007</c:v>
                </c:pt>
                <c:pt idx="84">
                  <c:v>-8.9</c:v>
                </c:pt>
                <c:pt idx="85">
                  <c:v>-8.3000000000000007</c:v>
                </c:pt>
                <c:pt idx="86">
                  <c:v>-7.5</c:v>
                </c:pt>
                <c:pt idx="87">
                  <c:v>-6.5</c:v>
                </c:pt>
                <c:pt idx="88">
                  <c:v>-6.6</c:v>
                </c:pt>
                <c:pt idx="89">
                  <c:v>-5.5</c:v>
                </c:pt>
                <c:pt idx="90">
                  <c:v>-4.3</c:v>
                </c:pt>
                <c:pt idx="91">
                  <c:v>-5.2</c:v>
                </c:pt>
                <c:pt idx="92">
                  <c:v>-6</c:v>
                </c:pt>
                <c:pt idx="93">
                  <c:v>-4.8</c:v>
                </c:pt>
                <c:pt idx="94">
                  <c:v>-4.4000000000000004</c:v>
                </c:pt>
                <c:pt idx="95">
                  <c:v>-2.2999999999999998</c:v>
                </c:pt>
                <c:pt idx="96">
                  <c:v>-3.7</c:v>
                </c:pt>
                <c:pt idx="97">
                  <c:v>-6.6</c:v>
                </c:pt>
                <c:pt idx="98">
                  <c:v>-4.5999999999999996</c:v>
                </c:pt>
                <c:pt idx="99">
                  <c:v>-5.0999999999999996</c:v>
                </c:pt>
                <c:pt idx="100">
                  <c:v>-4.4000000000000004</c:v>
                </c:pt>
                <c:pt idx="101">
                  <c:v>-3.5</c:v>
                </c:pt>
                <c:pt idx="102">
                  <c:v>-3.1</c:v>
                </c:pt>
                <c:pt idx="103">
                  <c:v>-4.3</c:v>
                </c:pt>
                <c:pt idx="104">
                  <c:v>-3.8</c:v>
                </c:pt>
                <c:pt idx="105">
                  <c:v>-1.7</c:v>
                </c:pt>
                <c:pt idx="106">
                  <c:v>-1.1000000000000001</c:v>
                </c:pt>
                <c:pt idx="107">
                  <c:v>0.1</c:v>
                </c:pt>
                <c:pt idx="108">
                  <c:v>-0.2</c:v>
                </c:pt>
                <c:pt idx="109">
                  <c:v>-0.4</c:v>
                </c:pt>
                <c:pt idx="110">
                  <c:v>-0.2</c:v>
                </c:pt>
                <c:pt idx="111">
                  <c:v>0.7</c:v>
                </c:pt>
              </c:numCache>
            </c:numRef>
          </c:val>
          <c:smooth val="0"/>
          <c:extLst>
            <c:ext xmlns:c16="http://schemas.microsoft.com/office/drawing/2014/chart" uri="{C3380CC4-5D6E-409C-BE32-E72D297353CC}">
              <c16:uniqueId val="{00000000-28EB-4CBA-B12D-BC78B7567872}"/>
            </c:ext>
          </c:extLst>
        </c:ser>
        <c:ser>
          <c:idx val="1"/>
          <c:order val="1"/>
          <c:tx>
            <c:v>Wallonië</c:v>
          </c:tx>
          <c:spPr>
            <a:ln w="31750" cap="rnd">
              <a:solidFill>
                <a:schemeClr val="tx1"/>
              </a:solidFill>
              <a:round/>
            </a:ln>
            <a:effectLst/>
          </c:spPr>
          <c:marker>
            <c:symbol val="none"/>
          </c:marker>
          <c:cat>
            <c:strRef>
              <c:f>Blad1!$A$1:$A$112</c:f>
              <c:strCache>
                <c:ptCount val="112"/>
                <c:pt idx="0">
                  <c:v>2008M1</c:v>
                </c:pt>
                <c:pt idx="1">
                  <c:v>2008M2</c:v>
                </c:pt>
                <c:pt idx="2">
                  <c:v>2008M3</c:v>
                </c:pt>
                <c:pt idx="3">
                  <c:v>2008M4</c:v>
                </c:pt>
                <c:pt idx="4">
                  <c:v>2008M5</c:v>
                </c:pt>
                <c:pt idx="5">
                  <c:v>2008M6</c:v>
                </c:pt>
                <c:pt idx="6">
                  <c:v>2008M7</c:v>
                </c:pt>
                <c:pt idx="7">
                  <c:v>2008M8</c:v>
                </c:pt>
                <c:pt idx="8">
                  <c:v>2008M9</c:v>
                </c:pt>
                <c:pt idx="9">
                  <c:v>2008M10</c:v>
                </c:pt>
                <c:pt idx="10">
                  <c:v>2008M11</c:v>
                </c:pt>
                <c:pt idx="11">
                  <c:v>2008M12</c:v>
                </c:pt>
                <c:pt idx="12">
                  <c:v>2009M1</c:v>
                </c:pt>
                <c:pt idx="13">
                  <c:v>2009M2</c:v>
                </c:pt>
                <c:pt idx="14">
                  <c:v>2009M3</c:v>
                </c:pt>
                <c:pt idx="15">
                  <c:v>2009M4</c:v>
                </c:pt>
                <c:pt idx="16">
                  <c:v>2009M5</c:v>
                </c:pt>
                <c:pt idx="17">
                  <c:v>2009M6</c:v>
                </c:pt>
                <c:pt idx="18">
                  <c:v>2009M7</c:v>
                </c:pt>
                <c:pt idx="19">
                  <c:v>2009M8</c:v>
                </c:pt>
                <c:pt idx="20">
                  <c:v>2009M9</c:v>
                </c:pt>
                <c:pt idx="21">
                  <c:v>2009M10</c:v>
                </c:pt>
                <c:pt idx="22">
                  <c:v>2009M11</c:v>
                </c:pt>
                <c:pt idx="23">
                  <c:v>2009M12</c:v>
                </c:pt>
                <c:pt idx="24">
                  <c:v>2010M1</c:v>
                </c:pt>
                <c:pt idx="25">
                  <c:v>2010M2</c:v>
                </c:pt>
                <c:pt idx="26">
                  <c:v>2010M3</c:v>
                </c:pt>
                <c:pt idx="27">
                  <c:v>2010M4</c:v>
                </c:pt>
                <c:pt idx="28">
                  <c:v>2010M5</c:v>
                </c:pt>
                <c:pt idx="29">
                  <c:v>2010M6</c:v>
                </c:pt>
                <c:pt idx="30">
                  <c:v>2010M7</c:v>
                </c:pt>
                <c:pt idx="31">
                  <c:v>2010M8</c:v>
                </c:pt>
                <c:pt idx="32">
                  <c:v>2010M9</c:v>
                </c:pt>
                <c:pt idx="33">
                  <c:v>2010M10</c:v>
                </c:pt>
                <c:pt idx="34">
                  <c:v>2010M11</c:v>
                </c:pt>
                <c:pt idx="35">
                  <c:v>2010M12</c:v>
                </c:pt>
                <c:pt idx="36">
                  <c:v>2011M1</c:v>
                </c:pt>
                <c:pt idx="37">
                  <c:v>2011M2</c:v>
                </c:pt>
                <c:pt idx="38">
                  <c:v>2011M3</c:v>
                </c:pt>
                <c:pt idx="39">
                  <c:v>2011M4</c:v>
                </c:pt>
                <c:pt idx="40">
                  <c:v>2011M5</c:v>
                </c:pt>
                <c:pt idx="41">
                  <c:v>2011M6</c:v>
                </c:pt>
                <c:pt idx="42">
                  <c:v>2011M7</c:v>
                </c:pt>
                <c:pt idx="43">
                  <c:v>2011M8</c:v>
                </c:pt>
                <c:pt idx="44">
                  <c:v>2011M9</c:v>
                </c:pt>
                <c:pt idx="45">
                  <c:v>2011M10</c:v>
                </c:pt>
                <c:pt idx="46">
                  <c:v>2011M11</c:v>
                </c:pt>
                <c:pt idx="47">
                  <c:v>2011M12</c:v>
                </c:pt>
                <c:pt idx="48">
                  <c:v>2012M1</c:v>
                </c:pt>
                <c:pt idx="49">
                  <c:v>2012M2</c:v>
                </c:pt>
                <c:pt idx="50">
                  <c:v>2012M3</c:v>
                </c:pt>
                <c:pt idx="51">
                  <c:v>2012M4</c:v>
                </c:pt>
                <c:pt idx="52">
                  <c:v>2012M5</c:v>
                </c:pt>
                <c:pt idx="53">
                  <c:v>2012M6</c:v>
                </c:pt>
                <c:pt idx="54">
                  <c:v>2012M7</c:v>
                </c:pt>
                <c:pt idx="55">
                  <c:v>2012M8</c:v>
                </c:pt>
                <c:pt idx="56">
                  <c:v>2012M9</c:v>
                </c:pt>
                <c:pt idx="57">
                  <c:v>2012M10</c:v>
                </c:pt>
                <c:pt idx="58">
                  <c:v>2012M11</c:v>
                </c:pt>
                <c:pt idx="59">
                  <c:v>2012M12</c:v>
                </c:pt>
                <c:pt idx="60">
                  <c:v>2013M1</c:v>
                </c:pt>
                <c:pt idx="61">
                  <c:v>2013M2</c:v>
                </c:pt>
                <c:pt idx="62">
                  <c:v>2013M3</c:v>
                </c:pt>
                <c:pt idx="63">
                  <c:v>2013M4</c:v>
                </c:pt>
                <c:pt idx="64">
                  <c:v>2013M5</c:v>
                </c:pt>
                <c:pt idx="65">
                  <c:v>2013M6</c:v>
                </c:pt>
                <c:pt idx="66">
                  <c:v>2013M7</c:v>
                </c:pt>
                <c:pt idx="67">
                  <c:v>2013M8</c:v>
                </c:pt>
                <c:pt idx="68">
                  <c:v>2013M9</c:v>
                </c:pt>
                <c:pt idx="69">
                  <c:v>2013M10</c:v>
                </c:pt>
                <c:pt idx="70">
                  <c:v>2013M11</c:v>
                </c:pt>
                <c:pt idx="71">
                  <c:v>2013M12</c:v>
                </c:pt>
                <c:pt idx="72">
                  <c:v>2014M1</c:v>
                </c:pt>
                <c:pt idx="73">
                  <c:v>2014M2</c:v>
                </c:pt>
                <c:pt idx="74">
                  <c:v>2014M3</c:v>
                </c:pt>
                <c:pt idx="75">
                  <c:v>2014M4</c:v>
                </c:pt>
                <c:pt idx="76">
                  <c:v>2014M5</c:v>
                </c:pt>
                <c:pt idx="77">
                  <c:v>2014M6</c:v>
                </c:pt>
                <c:pt idx="78">
                  <c:v>2014M7</c:v>
                </c:pt>
                <c:pt idx="79">
                  <c:v>2014M8</c:v>
                </c:pt>
                <c:pt idx="80">
                  <c:v>2014M9</c:v>
                </c:pt>
                <c:pt idx="81">
                  <c:v>2014M10</c:v>
                </c:pt>
                <c:pt idx="82">
                  <c:v>2014M11</c:v>
                </c:pt>
                <c:pt idx="83">
                  <c:v>2014M12</c:v>
                </c:pt>
                <c:pt idx="84">
                  <c:v>2015M1</c:v>
                </c:pt>
                <c:pt idx="85">
                  <c:v>2015M2</c:v>
                </c:pt>
                <c:pt idx="86">
                  <c:v>2015M3</c:v>
                </c:pt>
                <c:pt idx="87">
                  <c:v>2015M4</c:v>
                </c:pt>
                <c:pt idx="88">
                  <c:v>2015M5</c:v>
                </c:pt>
                <c:pt idx="89">
                  <c:v>2015M6</c:v>
                </c:pt>
                <c:pt idx="90">
                  <c:v>2015M7</c:v>
                </c:pt>
                <c:pt idx="91">
                  <c:v>2015M8</c:v>
                </c:pt>
                <c:pt idx="92">
                  <c:v>2015M9</c:v>
                </c:pt>
                <c:pt idx="93">
                  <c:v>2015M10</c:v>
                </c:pt>
                <c:pt idx="94">
                  <c:v>2015M11</c:v>
                </c:pt>
                <c:pt idx="95">
                  <c:v>2015M12</c:v>
                </c:pt>
                <c:pt idx="96">
                  <c:v>2016M1</c:v>
                </c:pt>
                <c:pt idx="97">
                  <c:v>2016M2</c:v>
                </c:pt>
                <c:pt idx="98">
                  <c:v>2016M3</c:v>
                </c:pt>
                <c:pt idx="99">
                  <c:v>2016M4</c:v>
                </c:pt>
                <c:pt idx="100">
                  <c:v>2016M5</c:v>
                </c:pt>
                <c:pt idx="101">
                  <c:v>2016M6</c:v>
                </c:pt>
                <c:pt idx="102">
                  <c:v>2016M7</c:v>
                </c:pt>
                <c:pt idx="103">
                  <c:v>2016M8</c:v>
                </c:pt>
                <c:pt idx="104">
                  <c:v>2016M9</c:v>
                </c:pt>
                <c:pt idx="105">
                  <c:v>2016M10</c:v>
                </c:pt>
                <c:pt idx="106">
                  <c:v>2016M11</c:v>
                </c:pt>
                <c:pt idx="107">
                  <c:v>2016M12</c:v>
                </c:pt>
                <c:pt idx="108">
                  <c:v>2017M1</c:v>
                </c:pt>
                <c:pt idx="109">
                  <c:v>2017M2</c:v>
                </c:pt>
                <c:pt idx="110">
                  <c:v>2017M3</c:v>
                </c:pt>
                <c:pt idx="111">
                  <c:v>2017M4</c:v>
                </c:pt>
              </c:strCache>
            </c:strRef>
          </c:cat>
          <c:val>
            <c:numRef>
              <c:f>Blad1!$C$1:$C$112</c:f>
              <c:numCache>
                <c:formatCode>General</c:formatCode>
                <c:ptCount val="112"/>
                <c:pt idx="0">
                  <c:v>0.5</c:v>
                </c:pt>
                <c:pt idx="1">
                  <c:v>1.3</c:v>
                </c:pt>
                <c:pt idx="2">
                  <c:v>-0.1</c:v>
                </c:pt>
                <c:pt idx="3">
                  <c:v>-5.8</c:v>
                </c:pt>
                <c:pt idx="4">
                  <c:v>-3.8</c:v>
                </c:pt>
                <c:pt idx="5">
                  <c:v>-4.0999999999999996</c:v>
                </c:pt>
                <c:pt idx="6">
                  <c:v>-5.2</c:v>
                </c:pt>
                <c:pt idx="7">
                  <c:v>-5.0999999999999996</c:v>
                </c:pt>
                <c:pt idx="8">
                  <c:v>-9.1</c:v>
                </c:pt>
                <c:pt idx="9">
                  <c:v>-15.8</c:v>
                </c:pt>
                <c:pt idx="10">
                  <c:v>-21.8</c:v>
                </c:pt>
                <c:pt idx="11">
                  <c:v>-28.8</c:v>
                </c:pt>
                <c:pt idx="12">
                  <c:v>-26.1</c:v>
                </c:pt>
                <c:pt idx="13">
                  <c:v>-27.9</c:v>
                </c:pt>
                <c:pt idx="14">
                  <c:v>-27.7</c:v>
                </c:pt>
                <c:pt idx="15">
                  <c:v>-28.7</c:v>
                </c:pt>
                <c:pt idx="16">
                  <c:v>-30.4</c:v>
                </c:pt>
                <c:pt idx="17">
                  <c:v>-25.3</c:v>
                </c:pt>
                <c:pt idx="18">
                  <c:v>-24.2</c:v>
                </c:pt>
                <c:pt idx="19">
                  <c:v>-17.399999999999999</c:v>
                </c:pt>
                <c:pt idx="20">
                  <c:v>-17.8</c:v>
                </c:pt>
                <c:pt idx="21">
                  <c:v>-17.100000000000001</c:v>
                </c:pt>
                <c:pt idx="22">
                  <c:v>-13.9</c:v>
                </c:pt>
                <c:pt idx="23">
                  <c:v>-13.2</c:v>
                </c:pt>
                <c:pt idx="24">
                  <c:v>-13.4</c:v>
                </c:pt>
                <c:pt idx="25">
                  <c:v>-12.1</c:v>
                </c:pt>
                <c:pt idx="26">
                  <c:v>-10.8</c:v>
                </c:pt>
                <c:pt idx="27">
                  <c:v>-5.8</c:v>
                </c:pt>
                <c:pt idx="28">
                  <c:v>-9.8000000000000007</c:v>
                </c:pt>
                <c:pt idx="29">
                  <c:v>-10.8</c:v>
                </c:pt>
                <c:pt idx="30">
                  <c:v>-12.5</c:v>
                </c:pt>
                <c:pt idx="31">
                  <c:v>-10.5</c:v>
                </c:pt>
                <c:pt idx="32">
                  <c:v>-8.8000000000000007</c:v>
                </c:pt>
                <c:pt idx="33">
                  <c:v>-8</c:v>
                </c:pt>
                <c:pt idx="34">
                  <c:v>-7.4</c:v>
                </c:pt>
                <c:pt idx="35">
                  <c:v>-7.2</c:v>
                </c:pt>
                <c:pt idx="36">
                  <c:v>-6.6</c:v>
                </c:pt>
                <c:pt idx="37">
                  <c:v>-4</c:v>
                </c:pt>
                <c:pt idx="38">
                  <c:v>-4.3</c:v>
                </c:pt>
                <c:pt idx="39">
                  <c:v>-4.5999999999999996</c:v>
                </c:pt>
                <c:pt idx="40">
                  <c:v>-6.8</c:v>
                </c:pt>
                <c:pt idx="41">
                  <c:v>-7.6</c:v>
                </c:pt>
                <c:pt idx="42">
                  <c:v>-7.9</c:v>
                </c:pt>
                <c:pt idx="43">
                  <c:v>-12.5</c:v>
                </c:pt>
                <c:pt idx="44">
                  <c:v>-13.3</c:v>
                </c:pt>
                <c:pt idx="45">
                  <c:v>-13.4</c:v>
                </c:pt>
                <c:pt idx="46">
                  <c:v>-14.4</c:v>
                </c:pt>
                <c:pt idx="47">
                  <c:v>-12.5</c:v>
                </c:pt>
                <c:pt idx="48">
                  <c:v>-13.9</c:v>
                </c:pt>
                <c:pt idx="49">
                  <c:v>-13.2</c:v>
                </c:pt>
                <c:pt idx="50">
                  <c:v>-14.7</c:v>
                </c:pt>
                <c:pt idx="51">
                  <c:v>-16</c:v>
                </c:pt>
                <c:pt idx="52">
                  <c:v>-13.6</c:v>
                </c:pt>
                <c:pt idx="53">
                  <c:v>-17.100000000000001</c:v>
                </c:pt>
                <c:pt idx="54">
                  <c:v>-15.2</c:v>
                </c:pt>
                <c:pt idx="55">
                  <c:v>-17</c:v>
                </c:pt>
                <c:pt idx="56">
                  <c:v>-16.3</c:v>
                </c:pt>
                <c:pt idx="57">
                  <c:v>-19.5</c:v>
                </c:pt>
                <c:pt idx="58">
                  <c:v>-20.100000000000001</c:v>
                </c:pt>
                <c:pt idx="59">
                  <c:v>-16.3</c:v>
                </c:pt>
                <c:pt idx="60">
                  <c:v>-17.2</c:v>
                </c:pt>
                <c:pt idx="61">
                  <c:v>-17.899999999999999</c:v>
                </c:pt>
                <c:pt idx="62">
                  <c:v>-19.399999999999999</c:v>
                </c:pt>
                <c:pt idx="63">
                  <c:v>-20.3</c:v>
                </c:pt>
                <c:pt idx="64">
                  <c:v>-17.7</c:v>
                </c:pt>
                <c:pt idx="65">
                  <c:v>-18.2</c:v>
                </c:pt>
                <c:pt idx="66">
                  <c:v>-16.5</c:v>
                </c:pt>
                <c:pt idx="67">
                  <c:v>-13.7</c:v>
                </c:pt>
                <c:pt idx="68">
                  <c:v>-16.899999999999999</c:v>
                </c:pt>
                <c:pt idx="69">
                  <c:v>-14.3</c:v>
                </c:pt>
                <c:pt idx="70">
                  <c:v>-12.6</c:v>
                </c:pt>
                <c:pt idx="71">
                  <c:v>-14</c:v>
                </c:pt>
                <c:pt idx="72">
                  <c:v>-13.2</c:v>
                </c:pt>
                <c:pt idx="73">
                  <c:v>-9.1999999999999993</c:v>
                </c:pt>
                <c:pt idx="74">
                  <c:v>-10.3</c:v>
                </c:pt>
                <c:pt idx="75">
                  <c:v>-14.4</c:v>
                </c:pt>
                <c:pt idx="76">
                  <c:v>-14</c:v>
                </c:pt>
                <c:pt idx="77">
                  <c:v>-14.9</c:v>
                </c:pt>
                <c:pt idx="78">
                  <c:v>-16.600000000000001</c:v>
                </c:pt>
                <c:pt idx="79">
                  <c:v>-14.6</c:v>
                </c:pt>
                <c:pt idx="80">
                  <c:v>-15.7</c:v>
                </c:pt>
                <c:pt idx="81">
                  <c:v>-13.9</c:v>
                </c:pt>
                <c:pt idx="82">
                  <c:v>-11.3</c:v>
                </c:pt>
                <c:pt idx="83">
                  <c:v>-11.5</c:v>
                </c:pt>
                <c:pt idx="84">
                  <c:v>-12.5</c:v>
                </c:pt>
                <c:pt idx="85">
                  <c:v>-15.2</c:v>
                </c:pt>
                <c:pt idx="86">
                  <c:v>-13.2</c:v>
                </c:pt>
                <c:pt idx="87">
                  <c:v>-11.2</c:v>
                </c:pt>
                <c:pt idx="88">
                  <c:v>-14</c:v>
                </c:pt>
                <c:pt idx="89">
                  <c:v>-10.9</c:v>
                </c:pt>
                <c:pt idx="90">
                  <c:v>-9.6999999999999993</c:v>
                </c:pt>
                <c:pt idx="91">
                  <c:v>-11.1</c:v>
                </c:pt>
                <c:pt idx="92">
                  <c:v>-11.9</c:v>
                </c:pt>
                <c:pt idx="93">
                  <c:v>-9.3000000000000007</c:v>
                </c:pt>
                <c:pt idx="94">
                  <c:v>-8.1</c:v>
                </c:pt>
                <c:pt idx="95">
                  <c:v>-8.3000000000000007</c:v>
                </c:pt>
                <c:pt idx="96">
                  <c:v>-6.9</c:v>
                </c:pt>
                <c:pt idx="97">
                  <c:v>-11.2</c:v>
                </c:pt>
                <c:pt idx="98">
                  <c:v>-12.5</c:v>
                </c:pt>
                <c:pt idx="99">
                  <c:v>-11.1</c:v>
                </c:pt>
                <c:pt idx="100">
                  <c:v>-10.7</c:v>
                </c:pt>
                <c:pt idx="101">
                  <c:v>-7.7</c:v>
                </c:pt>
                <c:pt idx="102">
                  <c:v>-6.8</c:v>
                </c:pt>
                <c:pt idx="103">
                  <c:v>-8.9</c:v>
                </c:pt>
                <c:pt idx="104">
                  <c:v>-6.4</c:v>
                </c:pt>
                <c:pt idx="105">
                  <c:v>-8</c:v>
                </c:pt>
                <c:pt idx="106">
                  <c:v>-9</c:v>
                </c:pt>
                <c:pt idx="107">
                  <c:v>-7.3</c:v>
                </c:pt>
                <c:pt idx="108">
                  <c:v>-6.5</c:v>
                </c:pt>
                <c:pt idx="109">
                  <c:v>-5.5</c:v>
                </c:pt>
                <c:pt idx="110">
                  <c:v>-5</c:v>
                </c:pt>
                <c:pt idx="111">
                  <c:v>-5</c:v>
                </c:pt>
              </c:numCache>
            </c:numRef>
          </c:val>
          <c:smooth val="0"/>
          <c:extLst>
            <c:ext xmlns:c16="http://schemas.microsoft.com/office/drawing/2014/chart" uri="{C3380CC4-5D6E-409C-BE32-E72D297353CC}">
              <c16:uniqueId val="{00000001-28EB-4CBA-B12D-BC78B7567872}"/>
            </c:ext>
          </c:extLst>
        </c:ser>
        <c:ser>
          <c:idx val="2"/>
          <c:order val="2"/>
          <c:tx>
            <c:v>Brussel</c:v>
          </c:tx>
          <c:spPr>
            <a:ln w="31750" cap="rnd">
              <a:solidFill>
                <a:schemeClr val="bg1">
                  <a:lumMod val="65000"/>
                </a:schemeClr>
              </a:solidFill>
              <a:round/>
            </a:ln>
            <a:effectLst/>
          </c:spPr>
          <c:marker>
            <c:symbol val="none"/>
          </c:marker>
          <c:cat>
            <c:strRef>
              <c:f>Blad1!$A$1:$A$112</c:f>
              <c:strCache>
                <c:ptCount val="112"/>
                <c:pt idx="0">
                  <c:v>2008M1</c:v>
                </c:pt>
                <c:pt idx="1">
                  <c:v>2008M2</c:v>
                </c:pt>
                <c:pt idx="2">
                  <c:v>2008M3</c:v>
                </c:pt>
                <c:pt idx="3">
                  <c:v>2008M4</c:v>
                </c:pt>
                <c:pt idx="4">
                  <c:v>2008M5</c:v>
                </c:pt>
                <c:pt idx="5">
                  <c:v>2008M6</c:v>
                </c:pt>
                <c:pt idx="6">
                  <c:v>2008M7</c:v>
                </c:pt>
                <c:pt idx="7">
                  <c:v>2008M8</c:v>
                </c:pt>
                <c:pt idx="8">
                  <c:v>2008M9</c:v>
                </c:pt>
                <c:pt idx="9">
                  <c:v>2008M10</c:v>
                </c:pt>
                <c:pt idx="10">
                  <c:v>2008M11</c:v>
                </c:pt>
                <c:pt idx="11">
                  <c:v>2008M12</c:v>
                </c:pt>
                <c:pt idx="12">
                  <c:v>2009M1</c:v>
                </c:pt>
                <c:pt idx="13">
                  <c:v>2009M2</c:v>
                </c:pt>
                <c:pt idx="14">
                  <c:v>2009M3</c:v>
                </c:pt>
                <c:pt idx="15">
                  <c:v>2009M4</c:v>
                </c:pt>
                <c:pt idx="16">
                  <c:v>2009M5</c:v>
                </c:pt>
                <c:pt idx="17">
                  <c:v>2009M6</c:v>
                </c:pt>
                <c:pt idx="18">
                  <c:v>2009M7</c:v>
                </c:pt>
                <c:pt idx="19">
                  <c:v>2009M8</c:v>
                </c:pt>
                <c:pt idx="20">
                  <c:v>2009M9</c:v>
                </c:pt>
                <c:pt idx="21">
                  <c:v>2009M10</c:v>
                </c:pt>
                <c:pt idx="22">
                  <c:v>2009M11</c:v>
                </c:pt>
                <c:pt idx="23">
                  <c:v>2009M12</c:v>
                </c:pt>
                <c:pt idx="24">
                  <c:v>2010M1</c:v>
                </c:pt>
                <c:pt idx="25">
                  <c:v>2010M2</c:v>
                </c:pt>
                <c:pt idx="26">
                  <c:v>2010M3</c:v>
                </c:pt>
                <c:pt idx="27">
                  <c:v>2010M4</c:v>
                </c:pt>
                <c:pt idx="28">
                  <c:v>2010M5</c:v>
                </c:pt>
                <c:pt idx="29">
                  <c:v>2010M6</c:v>
                </c:pt>
                <c:pt idx="30">
                  <c:v>2010M7</c:v>
                </c:pt>
                <c:pt idx="31">
                  <c:v>2010M8</c:v>
                </c:pt>
                <c:pt idx="32">
                  <c:v>2010M9</c:v>
                </c:pt>
                <c:pt idx="33">
                  <c:v>2010M10</c:v>
                </c:pt>
                <c:pt idx="34">
                  <c:v>2010M11</c:v>
                </c:pt>
                <c:pt idx="35">
                  <c:v>2010M12</c:v>
                </c:pt>
                <c:pt idx="36">
                  <c:v>2011M1</c:v>
                </c:pt>
                <c:pt idx="37">
                  <c:v>2011M2</c:v>
                </c:pt>
                <c:pt idx="38">
                  <c:v>2011M3</c:v>
                </c:pt>
                <c:pt idx="39">
                  <c:v>2011M4</c:v>
                </c:pt>
                <c:pt idx="40">
                  <c:v>2011M5</c:v>
                </c:pt>
                <c:pt idx="41">
                  <c:v>2011M6</c:v>
                </c:pt>
                <c:pt idx="42">
                  <c:v>2011M7</c:v>
                </c:pt>
                <c:pt idx="43">
                  <c:v>2011M8</c:v>
                </c:pt>
                <c:pt idx="44">
                  <c:v>2011M9</c:v>
                </c:pt>
                <c:pt idx="45">
                  <c:v>2011M10</c:v>
                </c:pt>
                <c:pt idx="46">
                  <c:v>2011M11</c:v>
                </c:pt>
                <c:pt idx="47">
                  <c:v>2011M12</c:v>
                </c:pt>
                <c:pt idx="48">
                  <c:v>2012M1</c:v>
                </c:pt>
                <c:pt idx="49">
                  <c:v>2012M2</c:v>
                </c:pt>
                <c:pt idx="50">
                  <c:v>2012M3</c:v>
                </c:pt>
                <c:pt idx="51">
                  <c:v>2012M4</c:v>
                </c:pt>
                <c:pt idx="52">
                  <c:v>2012M5</c:v>
                </c:pt>
                <c:pt idx="53">
                  <c:v>2012M6</c:v>
                </c:pt>
                <c:pt idx="54">
                  <c:v>2012M7</c:v>
                </c:pt>
                <c:pt idx="55">
                  <c:v>2012M8</c:v>
                </c:pt>
                <c:pt idx="56">
                  <c:v>2012M9</c:v>
                </c:pt>
                <c:pt idx="57">
                  <c:v>2012M10</c:v>
                </c:pt>
                <c:pt idx="58">
                  <c:v>2012M11</c:v>
                </c:pt>
                <c:pt idx="59">
                  <c:v>2012M12</c:v>
                </c:pt>
                <c:pt idx="60">
                  <c:v>2013M1</c:v>
                </c:pt>
                <c:pt idx="61">
                  <c:v>2013M2</c:v>
                </c:pt>
                <c:pt idx="62">
                  <c:v>2013M3</c:v>
                </c:pt>
                <c:pt idx="63">
                  <c:v>2013M4</c:v>
                </c:pt>
                <c:pt idx="64">
                  <c:v>2013M5</c:v>
                </c:pt>
                <c:pt idx="65">
                  <c:v>2013M6</c:v>
                </c:pt>
                <c:pt idx="66">
                  <c:v>2013M7</c:v>
                </c:pt>
                <c:pt idx="67">
                  <c:v>2013M8</c:v>
                </c:pt>
                <c:pt idx="68">
                  <c:v>2013M9</c:v>
                </c:pt>
                <c:pt idx="69">
                  <c:v>2013M10</c:v>
                </c:pt>
                <c:pt idx="70">
                  <c:v>2013M11</c:v>
                </c:pt>
                <c:pt idx="71">
                  <c:v>2013M12</c:v>
                </c:pt>
                <c:pt idx="72">
                  <c:v>2014M1</c:v>
                </c:pt>
                <c:pt idx="73">
                  <c:v>2014M2</c:v>
                </c:pt>
                <c:pt idx="74">
                  <c:v>2014M3</c:v>
                </c:pt>
                <c:pt idx="75">
                  <c:v>2014M4</c:v>
                </c:pt>
                <c:pt idx="76">
                  <c:v>2014M5</c:v>
                </c:pt>
                <c:pt idx="77">
                  <c:v>2014M6</c:v>
                </c:pt>
                <c:pt idx="78">
                  <c:v>2014M7</c:v>
                </c:pt>
                <c:pt idx="79">
                  <c:v>2014M8</c:v>
                </c:pt>
                <c:pt idx="80">
                  <c:v>2014M9</c:v>
                </c:pt>
                <c:pt idx="81">
                  <c:v>2014M10</c:v>
                </c:pt>
                <c:pt idx="82">
                  <c:v>2014M11</c:v>
                </c:pt>
                <c:pt idx="83">
                  <c:v>2014M12</c:v>
                </c:pt>
                <c:pt idx="84">
                  <c:v>2015M1</c:v>
                </c:pt>
                <c:pt idx="85">
                  <c:v>2015M2</c:v>
                </c:pt>
                <c:pt idx="86">
                  <c:v>2015M3</c:v>
                </c:pt>
                <c:pt idx="87">
                  <c:v>2015M4</c:v>
                </c:pt>
                <c:pt idx="88">
                  <c:v>2015M5</c:v>
                </c:pt>
                <c:pt idx="89">
                  <c:v>2015M6</c:v>
                </c:pt>
                <c:pt idx="90">
                  <c:v>2015M7</c:v>
                </c:pt>
                <c:pt idx="91">
                  <c:v>2015M8</c:v>
                </c:pt>
                <c:pt idx="92">
                  <c:v>2015M9</c:v>
                </c:pt>
                <c:pt idx="93">
                  <c:v>2015M10</c:v>
                </c:pt>
                <c:pt idx="94">
                  <c:v>2015M11</c:v>
                </c:pt>
                <c:pt idx="95">
                  <c:v>2015M12</c:v>
                </c:pt>
                <c:pt idx="96">
                  <c:v>2016M1</c:v>
                </c:pt>
                <c:pt idx="97">
                  <c:v>2016M2</c:v>
                </c:pt>
                <c:pt idx="98">
                  <c:v>2016M3</c:v>
                </c:pt>
                <c:pt idx="99">
                  <c:v>2016M4</c:v>
                </c:pt>
                <c:pt idx="100">
                  <c:v>2016M5</c:v>
                </c:pt>
                <c:pt idx="101">
                  <c:v>2016M6</c:v>
                </c:pt>
                <c:pt idx="102">
                  <c:v>2016M7</c:v>
                </c:pt>
                <c:pt idx="103">
                  <c:v>2016M8</c:v>
                </c:pt>
                <c:pt idx="104">
                  <c:v>2016M9</c:v>
                </c:pt>
                <c:pt idx="105">
                  <c:v>2016M10</c:v>
                </c:pt>
                <c:pt idx="106">
                  <c:v>2016M11</c:v>
                </c:pt>
                <c:pt idx="107">
                  <c:v>2016M12</c:v>
                </c:pt>
                <c:pt idx="108">
                  <c:v>2017M1</c:v>
                </c:pt>
                <c:pt idx="109">
                  <c:v>2017M2</c:v>
                </c:pt>
                <c:pt idx="110">
                  <c:v>2017M3</c:v>
                </c:pt>
                <c:pt idx="111">
                  <c:v>2017M4</c:v>
                </c:pt>
              </c:strCache>
            </c:strRef>
          </c:cat>
          <c:val>
            <c:numRef>
              <c:f>Blad1!$D$1:$D$112</c:f>
              <c:numCache>
                <c:formatCode>General</c:formatCode>
                <c:ptCount val="112"/>
                <c:pt idx="0">
                  <c:v>-4.3</c:v>
                </c:pt>
                <c:pt idx="1">
                  <c:v>-2.2000000000000002</c:v>
                </c:pt>
                <c:pt idx="2">
                  <c:v>-1.8</c:v>
                </c:pt>
                <c:pt idx="3">
                  <c:v>-5.6</c:v>
                </c:pt>
                <c:pt idx="4">
                  <c:v>-4.7</c:v>
                </c:pt>
                <c:pt idx="5">
                  <c:v>-8.8000000000000007</c:v>
                </c:pt>
                <c:pt idx="6">
                  <c:v>-9.3000000000000007</c:v>
                </c:pt>
                <c:pt idx="7">
                  <c:v>-8.1999999999999993</c:v>
                </c:pt>
                <c:pt idx="8">
                  <c:v>-10.7</c:v>
                </c:pt>
                <c:pt idx="9">
                  <c:v>-25.2</c:v>
                </c:pt>
                <c:pt idx="10">
                  <c:v>-22.2</c:v>
                </c:pt>
                <c:pt idx="11">
                  <c:v>-28.7</c:v>
                </c:pt>
                <c:pt idx="12">
                  <c:v>-27.8</c:v>
                </c:pt>
                <c:pt idx="13">
                  <c:v>-32.9</c:v>
                </c:pt>
                <c:pt idx="14">
                  <c:v>-35.700000000000003</c:v>
                </c:pt>
                <c:pt idx="15">
                  <c:v>-33.200000000000003</c:v>
                </c:pt>
                <c:pt idx="16">
                  <c:v>-30.7</c:v>
                </c:pt>
                <c:pt idx="17">
                  <c:v>-30.7</c:v>
                </c:pt>
                <c:pt idx="18">
                  <c:v>-30.6</c:v>
                </c:pt>
                <c:pt idx="19">
                  <c:v>-25.8</c:v>
                </c:pt>
                <c:pt idx="20">
                  <c:v>-24.8</c:v>
                </c:pt>
                <c:pt idx="21">
                  <c:v>-20.5</c:v>
                </c:pt>
                <c:pt idx="22">
                  <c:v>-17.100000000000001</c:v>
                </c:pt>
                <c:pt idx="23">
                  <c:v>-14</c:v>
                </c:pt>
                <c:pt idx="24">
                  <c:v>-15.2</c:v>
                </c:pt>
                <c:pt idx="25">
                  <c:v>-14.2</c:v>
                </c:pt>
                <c:pt idx="26">
                  <c:v>-10.7</c:v>
                </c:pt>
                <c:pt idx="27">
                  <c:v>-6.6</c:v>
                </c:pt>
                <c:pt idx="28">
                  <c:v>-15.4</c:v>
                </c:pt>
                <c:pt idx="29">
                  <c:v>-16.600000000000001</c:v>
                </c:pt>
                <c:pt idx="30">
                  <c:v>-9.1999999999999993</c:v>
                </c:pt>
                <c:pt idx="31">
                  <c:v>-10.3</c:v>
                </c:pt>
                <c:pt idx="32">
                  <c:v>-7</c:v>
                </c:pt>
                <c:pt idx="33">
                  <c:v>-7.4</c:v>
                </c:pt>
                <c:pt idx="34">
                  <c:v>-8.6999999999999993</c:v>
                </c:pt>
                <c:pt idx="35">
                  <c:v>-6</c:v>
                </c:pt>
                <c:pt idx="36">
                  <c:v>-7.7</c:v>
                </c:pt>
                <c:pt idx="37">
                  <c:v>-0.2</c:v>
                </c:pt>
                <c:pt idx="38">
                  <c:v>-3.6</c:v>
                </c:pt>
                <c:pt idx="39">
                  <c:v>-5.6</c:v>
                </c:pt>
                <c:pt idx="40">
                  <c:v>0.3</c:v>
                </c:pt>
                <c:pt idx="41">
                  <c:v>-4.3</c:v>
                </c:pt>
                <c:pt idx="42">
                  <c:v>-5.2</c:v>
                </c:pt>
                <c:pt idx="43">
                  <c:v>-6.1</c:v>
                </c:pt>
                <c:pt idx="44">
                  <c:v>-10</c:v>
                </c:pt>
                <c:pt idx="45">
                  <c:v>-10.8</c:v>
                </c:pt>
                <c:pt idx="46">
                  <c:v>-14.5</c:v>
                </c:pt>
                <c:pt idx="47">
                  <c:v>-15</c:v>
                </c:pt>
                <c:pt idx="48">
                  <c:v>-17</c:v>
                </c:pt>
                <c:pt idx="49">
                  <c:v>-17.100000000000001</c:v>
                </c:pt>
                <c:pt idx="50">
                  <c:v>-13.6</c:v>
                </c:pt>
                <c:pt idx="51">
                  <c:v>-16.5</c:v>
                </c:pt>
                <c:pt idx="52">
                  <c:v>-13.2</c:v>
                </c:pt>
                <c:pt idx="53">
                  <c:v>-9.1</c:v>
                </c:pt>
                <c:pt idx="54">
                  <c:v>-16</c:v>
                </c:pt>
                <c:pt idx="55">
                  <c:v>-18.399999999999999</c:v>
                </c:pt>
                <c:pt idx="56">
                  <c:v>-19.600000000000001</c:v>
                </c:pt>
                <c:pt idx="57">
                  <c:v>-18.399999999999999</c:v>
                </c:pt>
                <c:pt idx="58">
                  <c:v>-17.8</c:v>
                </c:pt>
                <c:pt idx="59">
                  <c:v>-15.8</c:v>
                </c:pt>
                <c:pt idx="60">
                  <c:v>-14.7</c:v>
                </c:pt>
                <c:pt idx="61">
                  <c:v>-16.2</c:v>
                </c:pt>
                <c:pt idx="62">
                  <c:v>-18.5</c:v>
                </c:pt>
                <c:pt idx="63">
                  <c:v>-16.8</c:v>
                </c:pt>
                <c:pt idx="64">
                  <c:v>-13</c:v>
                </c:pt>
                <c:pt idx="65">
                  <c:v>-14.1</c:v>
                </c:pt>
                <c:pt idx="66">
                  <c:v>-14.4</c:v>
                </c:pt>
                <c:pt idx="67">
                  <c:v>-16.899999999999999</c:v>
                </c:pt>
                <c:pt idx="68">
                  <c:v>-12.2</c:v>
                </c:pt>
                <c:pt idx="69">
                  <c:v>-12</c:v>
                </c:pt>
                <c:pt idx="70">
                  <c:v>-9.4</c:v>
                </c:pt>
                <c:pt idx="71">
                  <c:v>-8.6999999999999993</c:v>
                </c:pt>
                <c:pt idx="72">
                  <c:v>-3.7</c:v>
                </c:pt>
                <c:pt idx="73">
                  <c:v>-10</c:v>
                </c:pt>
                <c:pt idx="74">
                  <c:v>-7.1</c:v>
                </c:pt>
                <c:pt idx="75">
                  <c:v>-7.8</c:v>
                </c:pt>
                <c:pt idx="76">
                  <c:v>-11</c:v>
                </c:pt>
                <c:pt idx="77">
                  <c:v>-13.3</c:v>
                </c:pt>
                <c:pt idx="78">
                  <c:v>-12</c:v>
                </c:pt>
                <c:pt idx="79">
                  <c:v>-15</c:v>
                </c:pt>
                <c:pt idx="80">
                  <c:v>-12.8</c:v>
                </c:pt>
                <c:pt idx="81">
                  <c:v>-11.9</c:v>
                </c:pt>
                <c:pt idx="82">
                  <c:v>-10.1</c:v>
                </c:pt>
                <c:pt idx="83">
                  <c:v>-10.6</c:v>
                </c:pt>
                <c:pt idx="84">
                  <c:v>-12.6</c:v>
                </c:pt>
                <c:pt idx="85">
                  <c:v>-11.7</c:v>
                </c:pt>
                <c:pt idx="86">
                  <c:v>-11.5</c:v>
                </c:pt>
                <c:pt idx="87">
                  <c:v>-12.5</c:v>
                </c:pt>
                <c:pt idx="88">
                  <c:v>-9.1</c:v>
                </c:pt>
                <c:pt idx="89">
                  <c:v>-7.9</c:v>
                </c:pt>
                <c:pt idx="90">
                  <c:v>-11.4</c:v>
                </c:pt>
                <c:pt idx="91">
                  <c:v>-9.8000000000000007</c:v>
                </c:pt>
                <c:pt idx="92">
                  <c:v>-9.5</c:v>
                </c:pt>
                <c:pt idx="93">
                  <c:v>-8</c:v>
                </c:pt>
                <c:pt idx="94">
                  <c:v>-6.8</c:v>
                </c:pt>
                <c:pt idx="95">
                  <c:v>-10.199999999999999</c:v>
                </c:pt>
                <c:pt idx="96">
                  <c:v>-9.6999999999999993</c:v>
                </c:pt>
                <c:pt idx="97">
                  <c:v>-10.8</c:v>
                </c:pt>
                <c:pt idx="98">
                  <c:v>-13.6</c:v>
                </c:pt>
                <c:pt idx="99">
                  <c:v>-5.6</c:v>
                </c:pt>
                <c:pt idx="100">
                  <c:v>-12</c:v>
                </c:pt>
                <c:pt idx="101">
                  <c:v>-9</c:v>
                </c:pt>
                <c:pt idx="102">
                  <c:v>-6.1</c:v>
                </c:pt>
                <c:pt idx="103">
                  <c:v>-4.8</c:v>
                </c:pt>
                <c:pt idx="104">
                  <c:v>-11</c:v>
                </c:pt>
                <c:pt idx="105">
                  <c:v>-10.3</c:v>
                </c:pt>
                <c:pt idx="106">
                  <c:v>-10.3</c:v>
                </c:pt>
                <c:pt idx="107">
                  <c:v>-7.3</c:v>
                </c:pt>
                <c:pt idx="108">
                  <c:v>-9.1</c:v>
                </c:pt>
                <c:pt idx="109">
                  <c:v>-6.1</c:v>
                </c:pt>
                <c:pt idx="110">
                  <c:v>-9.4</c:v>
                </c:pt>
                <c:pt idx="111">
                  <c:v>-7.7</c:v>
                </c:pt>
              </c:numCache>
            </c:numRef>
          </c:val>
          <c:smooth val="0"/>
          <c:extLst>
            <c:ext xmlns:c16="http://schemas.microsoft.com/office/drawing/2014/chart" uri="{C3380CC4-5D6E-409C-BE32-E72D297353CC}">
              <c16:uniqueId val="{00000002-28EB-4CBA-B12D-BC78B7567872}"/>
            </c:ext>
          </c:extLst>
        </c:ser>
        <c:dLbls>
          <c:showLegendKey val="0"/>
          <c:showVal val="0"/>
          <c:showCatName val="0"/>
          <c:showSerName val="0"/>
          <c:showPercent val="0"/>
          <c:showBubbleSize val="0"/>
        </c:dLbls>
        <c:smooth val="0"/>
        <c:axId val="590417016"/>
        <c:axId val="590414272"/>
      </c:lineChart>
      <c:catAx>
        <c:axId val="590417016"/>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90414272"/>
        <c:crossesAt val="-35"/>
        <c:auto val="1"/>
        <c:lblAlgn val="ctr"/>
        <c:lblOffset val="100"/>
        <c:tickLblSkip val="6"/>
        <c:tickMarkSkip val="3"/>
        <c:noMultiLvlLbl val="0"/>
      </c:catAx>
      <c:valAx>
        <c:axId val="590414272"/>
        <c:scaling>
          <c:orientation val="minMax"/>
          <c:min val="-35"/>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crossAx val="590417016"/>
        <c:crosses val="autoZero"/>
        <c:crossBetween val="between"/>
      </c:valAx>
      <c:spPr>
        <a:noFill/>
        <a:ln>
          <a:noFill/>
        </a:ln>
        <a:effectLst/>
      </c:spPr>
    </c:plotArea>
    <c:legend>
      <c:legendPos val="l"/>
      <c:layout>
        <c:manualLayout>
          <c:xMode val="edge"/>
          <c:yMode val="edge"/>
          <c:x val="0.54269751403526423"/>
          <c:y val="0.56104303325811"/>
          <c:w val="0.39925975222500365"/>
          <c:h val="0.1872523135252145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0.32587</cdr:x>
      <cdr:y>0.53224</cdr:y>
    </cdr:from>
    <cdr:to>
      <cdr:x>0.5</cdr:x>
      <cdr:y>0.72797</cdr:y>
    </cdr:to>
    <cdr:sp macro="" textlink="">
      <cdr:nvSpPr>
        <cdr:cNvPr id="2" name="Tekstvak 1"/>
        <cdr:cNvSpPr txBox="1"/>
      </cdr:nvSpPr>
      <cdr:spPr>
        <a:xfrm xmlns:a="http://schemas.openxmlformats.org/drawingml/2006/main">
          <a:off x="1825100" y="2937930"/>
          <a:ext cx="975250" cy="10804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000" b="1" dirty="0">
              <a:latin typeface="Helvetica" panose="020B0604020202020204" pitchFamily="34" charset="0"/>
              <a:cs typeface="Helvetica" panose="020B0604020202020204" pitchFamily="34" charset="0"/>
            </a:rPr>
            <a:t>Laagste 10</a:t>
          </a:r>
        </a:p>
      </cdr:txBody>
    </cdr:sp>
  </cdr:relSizeAnchor>
</c:userShapes>
</file>

<file path=ppt/drawings/drawing10.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11.xml><?xml version="1.0" encoding="utf-8"?>
<c:userShapes xmlns:c="http://schemas.openxmlformats.org/drawingml/2006/chart">
  <cdr:relSizeAnchor xmlns:cdr="http://schemas.openxmlformats.org/drawingml/2006/chartDrawing">
    <cdr:from>
      <cdr:x>0.51458</cdr:x>
      <cdr:y>0.24306</cdr:y>
    </cdr:from>
    <cdr:to>
      <cdr:x>0.51667</cdr:x>
      <cdr:y>0.85069</cdr:y>
    </cdr:to>
    <cdr:cxnSp macro="">
      <cdr:nvCxnSpPr>
        <cdr:cNvPr id="3" name="Rechte verbindingslijn 2">
          <a:extLst xmlns:a="http://schemas.openxmlformats.org/drawingml/2006/main">
            <a:ext uri="{FF2B5EF4-FFF2-40B4-BE49-F238E27FC236}">
              <a16:creationId xmlns:a16="http://schemas.microsoft.com/office/drawing/2014/main" id="{6E3B56A6-C6C8-42E7-B8C0-58494A5884BC}"/>
            </a:ext>
          </a:extLst>
        </cdr:cNvPr>
        <cdr:cNvCxnSpPr/>
      </cdr:nvCxnSpPr>
      <cdr:spPr>
        <a:xfrm xmlns:a="http://schemas.openxmlformats.org/drawingml/2006/main" flipV="1">
          <a:off x="2352675" y="666750"/>
          <a:ext cx="9525" cy="1666875"/>
        </a:xfrm>
        <a:prstGeom xmlns:a="http://schemas.openxmlformats.org/drawingml/2006/main" prst="line">
          <a:avLst/>
        </a:prstGeom>
        <a:ln xmlns:a="http://schemas.openxmlformats.org/drawingml/2006/main" w="15875">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0.4095</cdr:x>
      <cdr:y>0.488</cdr:y>
    </cdr:from>
    <cdr:to>
      <cdr:x>0.4195</cdr:x>
      <cdr:y>0.55375</cdr:y>
    </cdr:to>
    <cdr:sp macro="" textlink="">
      <cdr:nvSpPr>
        <cdr:cNvPr id="1025" name="Text Box 1"/>
        <cdr:cNvSpPr txBox="1">
          <a:spLocks xmlns:a="http://schemas.openxmlformats.org/drawingml/2006/main" noChangeArrowheads="1"/>
        </cdr:cNvSpPr>
      </cdr:nvSpPr>
      <cdr:spPr bwMode="auto">
        <a:xfrm xmlns:a="http://schemas.openxmlformats.org/drawingml/2006/main">
          <a:off x="1961945" y="2547214"/>
          <a:ext cx="47911" cy="343195"/>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0.42832</cdr:x>
      <cdr:y>0.10447</cdr:y>
    </cdr:from>
    <cdr:to>
      <cdr:x>0.60016</cdr:x>
      <cdr:y>0.29403</cdr:y>
    </cdr:to>
    <cdr:sp macro="" textlink="">
      <cdr:nvSpPr>
        <cdr:cNvPr id="2" name="Tekstvak 1"/>
        <cdr:cNvSpPr txBox="1"/>
      </cdr:nvSpPr>
      <cdr:spPr>
        <a:xfrm xmlns:a="http://schemas.openxmlformats.org/drawingml/2006/main">
          <a:off x="2279167" y="50394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nl-BE" sz="1200" dirty="0"/>
            <a:t>In % van regionaal BBP</a:t>
          </a:r>
        </a:p>
      </cdr:txBody>
    </cdr:sp>
  </cdr:relSizeAnchor>
</c:userShapes>
</file>

<file path=ppt/drawings/drawing4.xml><?xml version="1.0" encoding="utf-8"?>
<c:userShapes xmlns:c="http://schemas.openxmlformats.org/drawingml/2006/chart">
  <cdr:relSizeAnchor xmlns:cdr="http://schemas.openxmlformats.org/drawingml/2006/chartDrawing">
    <cdr:from>
      <cdr:x>0.4095</cdr:x>
      <cdr:y>0.488</cdr:y>
    </cdr:from>
    <cdr:to>
      <cdr:x>0.4195</cdr:x>
      <cdr:y>0.55375</cdr:y>
    </cdr:to>
    <cdr:sp macro="" textlink="">
      <cdr:nvSpPr>
        <cdr:cNvPr id="1025" name="Text Box 1"/>
        <cdr:cNvSpPr txBox="1">
          <a:spLocks xmlns:a="http://schemas.openxmlformats.org/drawingml/2006/main" noChangeArrowheads="1"/>
        </cdr:cNvSpPr>
      </cdr:nvSpPr>
      <cdr:spPr bwMode="auto">
        <a:xfrm xmlns:a="http://schemas.openxmlformats.org/drawingml/2006/main">
          <a:off x="1961945" y="2547214"/>
          <a:ext cx="47911" cy="343195"/>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0.412</cdr:x>
      <cdr:y>0.48575</cdr:y>
    </cdr:from>
    <cdr:to>
      <cdr:x>0.41625</cdr:x>
      <cdr:y>0.5505</cdr:y>
    </cdr:to>
    <cdr:sp macro="" textlink="">
      <cdr:nvSpPr>
        <cdr:cNvPr id="1025" name="Text Box 1"/>
        <cdr:cNvSpPr txBox="1">
          <a:spLocks xmlns:a="http://schemas.openxmlformats.org/drawingml/2006/main" noChangeArrowheads="1"/>
        </cdr:cNvSpPr>
      </cdr:nvSpPr>
      <cdr:spPr bwMode="auto">
        <a:xfrm xmlns:a="http://schemas.openxmlformats.org/drawingml/2006/main">
          <a:off x="1887588" y="2429054"/>
          <a:ext cx="19472" cy="3237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3B0DC9D-BEF7-48C0-A534-CFF75C10049B}"/>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A8709736-ADCF-47AE-BD88-53E9493639DA}"/>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9FDE7A39-9FF8-41E1-A3A5-333FB6BEE093}" type="datetimeFigureOut">
              <a:rPr lang="nl-NL" smtClean="0"/>
              <a:t>20-12-2017</a:t>
            </a:fld>
            <a:endParaRPr lang="nl-NL"/>
          </a:p>
        </p:txBody>
      </p:sp>
      <p:sp>
        <p:nvSpPr>
          <p:cNvPr id="4" name="Tijdelijke aanduiding voor voettekst 3">
            <a:extLst>
              <a:ext uri="{FF2B5EF4-FFF2-40B4-BE49-F238E27FC236}">
                <a16:creationId xmlns:a16="http://schemas.microsoft.com/office/drawing/2014/main" id="{A0CC173F-054F-4802-A49C-1B23BFAE350C}"/>
              </a:ext>
            </a:extLst>
          </p:cNvPr>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DA3CF62F-FB21-42FA-B27E-2CD9504E2746}"/>
              </a:ext>
            </a:extLst>
          </p:cNvPr>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72B80360-E0F2-4E76-9DAF-2357F5D255F8}" type="slidenum">
              <a:rPr lang="nl-NL" smtClean="0"/>
              <a:t>‹nr.›</a:t>
            </a:fld>
            <a:endParaRPr lang="nl-NL"/>
          </a:p>
        </p:txBody>
      </p:sp>
    </p:spTree>
    <p:extLst>
      <p:ext uri="{BB962C8B-B14F-4D97-AF65-F5344CB8AC3E}">
        <p14:creationId xmlns:p14="http://schemas.microsoft.com/office/powerpoint/2010/main" val="4261756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9C89E676-8480-4069-882E-6539B15B3240}" type="datetimeFigureOut">
              <a:rPr lang="nl-BE" smtClean="0"/>
              <a:t>20/12/2017</a:t>
            </a:fld>
            <a:endParaRPr lang="nl-BE"/>
          </a:p>
        </p:txBody>
      </p:sp>
      <p:sp>
        <p:nvSpPr>
          <p:cNvPr id="4" name="Tijdelijke aanduiding voor dia-afbeelding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EDFA409-3A3E-42B7-9E1B-A0308CB43B69}" type="slidenum">
              <a:rPr lang="nl-BE" smtClean="0"/>
              <a:t>‹nr.›</a:t>
            </a:fld>
            <a:endParaRPr lang="nl-BE"/>
          </a:p>
        </p:txBody>
      </p:sp>
    </p:spTree>
    <p:extLst>
      <p:ext uri="{BB962C8B-B14F-4D97-AF65-F5344CB8AC3E}">
        <p14:creationId xmlns:p14="http://schemas.microsoft.com/office/powerpoint/2010/main" val="186358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15</a:t>
            </a:fld>
            <a:endParaRPr lang="nl-BE"/>
          </a:p>
        </p:txBody>
      </p:sp>
    </p:spTree>
    <p:extLst>
      <p:ext uri="{BB962C8B-B14F-4D97-AF65-F5344CB8AC3E}">
        <p14:creationId xmlns:p14="http://schemas.microsoft.com/office/powerpoint/2010/main" val="175792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676D43FE-DB18-4DFE-964E-E2BC3759658A}" type="slidenum">
              <a:rPr lang="nl-BE" smtClean="0"/>
              <a:t>17</a:t>
            </a:fld>
            <a:endParaRPr lang="nl-BE"/>
          </a:p>
        </p:txBody>
      </p:sp>
    </p:spTree>
    <p:extLst>
      <p:ext uri="{BB962C8B-B14F-4D97-AF65-F5344CB8AC3E}">
        <p14:creationId xmlns:p14="http://schemas.microsoft.com/office/powerpoint/2010/main" val="67906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20</a:t>
            </a:fld>
            <a:endParaRPr lang="nl-BE"/>
          </a:p>
        </p:txBody>
      </p:sp>
    </p:spTree>
    <p:extLst>
      <p:ext uri="{BB962C8B-B14F-4D97-AF65-F5344CB8AC3E}">
        <p14:creationId xmlns:p14="http://schemas.microsoft.com/office/powerpoint/2010/main" val="242893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22</a:t>
            </a:fld>
            <a:endParaRPr lang="nl-BE"/>
          </a:p>
        </p:txBody>
      </p:sp>
    </p:spTree>
    <p:extLst>
      <p:ext uri="{BB962C8B-B14F-4D97-AF65-F5344CB8AC3E}">
        <p14:creationId xmlns:p14="http://schemas.microsoft.com/office/powerpoint/2010/main" val="388990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23</a:t>
            </a:fld>
            <a:endParaRPr lang="nl-BE"/>
          </a:p>
        </p:txBody>
      </p:sp>
    </p:spTree>
    <p:extLst>
      <p:ext uri="{BB962C8B-B14F-4D97-AF65-F5344CB8AC3E}">
        <p14:creationId xmlns:p14="http://schemas.microsoft.com/office/powerpoint/2010/main" val="157530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24</a:t>
            </a:fld>
            <a:endParaRPr lang="nl-BE"/>
          </a:p>
        </p:txBody>
      </p:sp>
    </p:spTree>
    <p:extLst>
      <p:ext uri="{BB962C8B-B14F-4D97-AF65-F5344CB8AC3E}">
        <p14:creationId xmlns:p14="http://schemas.microsoft.com/office/powerpoint/2010/main" val="120817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25</a:t>
            </a:fld>
            <a:endParaRPr lang="nl-BE"/>
          </a:p>
        </p:txBody>
      </p:sp>
    </p:spTree>
    <p:extLst>
      <p:ext uri="{BB962C8B-B14F-4D97-AF65-F5344CB8AC3E}">
        <p14:creationId xmlns:p14="http://schemas.microsoft.com/office/powerpoint/2010/main" val="287754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EDFA409-3A3E-42B7-9E1B-A0308CB43B69}" type="slidenum">
              <a:rPr lang="nl-BE" smtClean="0"/>
              <a:t>27</a:t>
            </a:fld>
            <a:endParaRPr lang="nl-BE"/>
          </a:p>
        </p:txBody>
      </p:sp>
    </p:spTree>
    <p:extLst>
      <p:ext uri="{BB962C8B-B14F-4D97-AF65-F5344CB8AC3E}">
        <p14:creationId xmlns:p14="http://schemas.microsoft.com/office/powerpoint/2010/main" val="17986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374994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445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507506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3 graph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93165" y="466180"/>
            <a:ext cx="10560687" cy="1456427"/>
          </a:xfrm>
        </p:spPr>
        <p:txBody>
          <a:bodyPr/>
          <a:lstStyle/>
          <a:p>
            <a:r>
              <a:rPr lang="en-GB" noProof="0"/>
              <a:t>Click to add title</a:t>
            </a:r>
          </a:p>
        </p:txBody>
      </p:sp>
      <p:sp>
        <p:nvSpPr>
          <p:cNvPr id="6" name="Tijdelijke aanduiding voor grafiek 5"/>
          <p:cNvSpPr>
            <a:spLocks noGrp="1"/>
          </p:cNvSpPr>
          <p:nvPr>
            <p:ph type="chart" sz="quarter" idx="10" hasCustomPrompt="1"/>
          </p:nvPr>
        </p:nvSpPr>
        <p:spPr>
          <a:xfrm>
            <a:off x="1219540" y="1778627"/>
            <a:ext cx="5217665" cy="4144020"/>
          </a:xfrm>
        </p:spPr>
        <p:txBody>
          <a:bodyPr/>
          <a:lstStyle>
            <a:lvl1pPr marL="0" marR="0" indent="0" algn="l" defTabSz="548640" rtl="0" eaLnBrk="1" fontAlgn="auto" latinLnBrk="0" hangingPunct="1">
              <a:lnSpc>
                <a:spcPct val="90000"/>
              </a:lnSpc>
              <a:spcBef>
                <a:spcPts val="0"/>
              </a:spcBef>
              <a:spcAft>
                <a:spcPts val="960"/>
              </a:spcAft>
              <a:buClr>
                <a:srgbClr val="003366"/>
              </a:buClr>
              <a:buSzTx/>
              <a:buFont typeface="Wingdings" charset="2"/>
              <a:buNone/>
              <a:tabLst/>
              <a:defRPr sz="2400" baseline="0"/>
            </a:lvl1pPr>
          </a:lstStyle>
          <a:p>
            <a:r>
              <a:rPr lang="en-GB" noProof="0" dirty="0"/>
              <a:t>Click icon to add graph</a:t>
            </a:r>
          </a:p>
          <a:p>
            <a:endParaRPr lang="en-GB" noProof="0" dirty="0"/>
          </a:p>
        </p:txBody>
      </p:sp>
      <p:sp>
        <p:nvSpPr>
          <p:cNvPr id="5" name="Tijdelijke aanduiding voor grafiek 4"/>
          <p:cNvSpPr>
            <a:spLocks noGrp="1"/>
          </p:cNvSpPr>
          <p:nvPr>
            <p:ph type="chart" sz="quarter" idx="11" hasCustomPrompt="1"/>
          </p:nvPr>
        </p:nvSpPr>
        <p:spPr>
          <a:xfrm>
            <a:off x="6820534" y="1745917"/>
            <a:ext cx="4935433" cy="1823744"/>
          </a:xfrm>
        </p:spPr>
        <p:txBody>
          <a:bodyPr/>
          <a:lstStyle>
            <a:lvl1pPr marL="0" marR="0" indent="0" algn="l" defTabSz="548640" rtl="0" eaLnBrk="1" fontAlgn="auto" latinLnBrk="0" hangingPunct="1">
              <a:lnSpc>
                <a:spcPct val="100000"/>
              </a:lnSpc>
              <a:spcBef>
                <a:spcPts val="0"/>
              </a:spcBef>
              <a:spcAft>
                <a:spcPts val="960"/>
              </a:spcAft>
              <a:buClr>
                <a:srgbClr val="0099CC"/>
              </a:buClr>
              <a:buSzTx/>
              <a:buFont typeface="Wingdings" charset="2"/>
              <a:buNone/>
              <a:tabLst/>
              <a:defRPr sz="2400"/>
            </a:lvl1pPr>
          </a:lstStyle>
          <a:p>
            <a:r>
              <a:rPr lang="en-GB" noProof="0" dirty="0"/>
              <a:t>Click icon to add graph</a:t>
            </a:r>
          </a:p>
          <a:p>
            <a:endParaRPr lang="en-GB" noProof="0" dirty="0"/>
          </a:p>
        </p:txBody>
      </p:sp>
      <p:sp>
        <p:nvSpPr>
          <p:cNvPr id="8" name="Tijdelijke aanduiding voor grafiek 4"/>
          <p:cNvSpPr>
            <a:spLocks noGrp="1"/>
          </p:cNvSpPr>
          <p:nvPr>
            <p:ph type="chart" sz="quarter" idx="12" hasCustomPrompt="1"/>
          </p:nvPr>
        </p:nvSpPr>
        <p:spPr>
          <a:xfrm>
            <a:off x="6820534" y="3849251"/>
            <a:ext cx="4935433" cy="2073395"/>
          </a:xfrm>
        </p:spPr>
        <p:txBody>
          <a:bodyPr/>
          <a:lstStyle>
            <a:lvl1pPr marL="0" marR="0" indent="0" algn="l" defTabSz="548640" rtl="0" eaLnBrk="1" fontAlgn="auto" latinLnBrk="0" hangingPunct="1">
              <a:lnSpc>
                <a:spcPct val="100000"/>
              </a:lnSpc>
              <a:spcBef>
                <a:spcPts val="0"/>
              </a:spcBef>
              <a:spcAft>
                <a:spcPts val="960"/>
              </a:spcAft>
              <a:buClr>
                <a:srgbClr val="0099CC"/>
              </a:buClr>
              <a:buSzTx/>
              <a:buFont typeface="Wingdings" charset="2"/>
              <a:buNone/>
              <a:tabLst/>
              <a:defRPr sz="2400"/>
            </a:lvl1pPr>
          </a:lstStyle>
          <a:p>
            <a:r>
              <a:rPr lang="en-GB" noProof="0" dirty="0"/>
              <a:t>Click icon to add graph</a:t>
            </a:r>
          </a:p>
          <a:p>
            <a:endParaRPr lang="en-GB" noProof="0" dirty="0"/>
          </a:p>
        </p:txBody>
      </p:sp>
    </p:spTree>
    <p:extLst>
      <p:ext uri="{BB962C8B-B14F-4D97-AF65-F5344CB8AC3E}">
        <p14:creationId xmlns:p14="http://schemas.microsoft.com/office/powerpoint/2010/main" val="2888258465"/>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149347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303605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C08AB439-FE7E-406E-AFD6-B484EE618686}" type="datetimeFigureOut">
              <a:rPr lang="nl-BE" smtClean="0"/>
              <a:t>20/12/2017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340994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C08AB439-FE7E-406E-AFD6-B484EE618686}" type="datetimeFigureOut">
              <a:rPr lang="nl-BE" smtClean="0"/>
              <a:t>20/12/2017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424268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C08AB439-FE7E-406E-AFD6-B484EE618686}" type="datetimeFigureOut">
              <a:rPr lang="nl-BE" smtClean="0"/>
              <a:t>20/12/2017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416176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08AB439-FE7E-406E-AFD6-B484EE618686}" type="datetimeFigureOut">
              <a:rPr lang="nl-BE" smtClean="0"/>
              <a:t>20/12/2017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4093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08AB439-FE7E-406E-AFD6-B484EE618686}" type="datetimeFigureOut">
              <a:rPr lang="nl-BE" smtClean="0"/>
              <a:t>20/12/2017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405893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08AB439-FE7E-406E-AFD6-B484EE618686}" type="datetimeFigureOut">
              <a:rPr lang="nl-BE" smtClean="0"/>
              <a:t>20/12/2017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E70E435D-762F-47B2-9FE4-037B42B22A80}" type="slidenum">
              <a:rPr lang="nl-BE" smtClean="0"/>
              <a:t>‹nr.›</a:t>
            </a:fld>
            <a:endParaRPr lang="nl-BE"/>
          </a:p>
        </p:txBody>
      </p:sp>
    </p:spTree>
    <p:extLst>
      <p:ext uri="{BB962C8B-B14F-4D97-AF65-F5344CB8AC3E}">
        <p14:creationId xmlns:p14="http://schemas.microsoft.com/office/powerpoint/2010/main" val="1181695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AB439-FE7E-406E-AFD6-B484EE618686}" type="datetimeFigureOut">
              <a:rPr lang="nl-BE" smtClean="0"/>
              <a:t>20/12/2017</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0E435D-762F-47B2-9FE4-037B42B22A80}" type="slidenum">
              <a:rPr lang="nl-BE" smtClean="0"/>
              <a:t>‹nr.›</a:t>
            </a:fld>
            <a:endParaRPr lang="nl-BE"/>
          </a:p>
        </p:txBody>
      </p:sp>
    </p:spTree>
    <p:extLst>
      <p:ext uri="{BB962C8B-B14F-4D97-AF65-F5344CB8AC3E}">
        <p14:creationId xmlns:p14="http://schemas.microsoft.com/office/powerpoint/2010/main" val="184066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2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29.xml"/></Relationships>
</file>

<file path=ppt/slides/_rels/slide2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2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2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2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15310" y="2594828"/>
            <a:ext cx="11508827" cy="132556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BE" sz="4000" b="1" dirty="0">
                <a:latin typeface="Helvetica" panose="020B0604020202020204" pitchFamily="34" charset="0"/>
                <a:cs typeface="Helvetica" panose="020B0604020202020204" pitchFamily="34" charset="0"/>
              </a:rPr>
              <a:t> </a:t>
            </a:r>
          </a:p>
          <a:p>
            <a:pPr algn="ctr"/>
            <a:r>
              <a:rPr lang="nl-BE" sz="21600" b="1" dirty="0">
                <a:latin typeface="+mn-lt"/>
                <a:cs typeface="Helvetica" panose="020B0604020202020204" pitchFamily="34" charset="0"/>
              </a:rPr>
              <a:t>Vlaanderen en Wallonië</a:t>
            </a:r>
          </a:p>
          <a:p>
            <a:pPr algn="ctr"/>
            <a:r>
              <a:rPr lang="nl-BE" sz="14400" b="1" dirty="0">
                <a:latin typeface="+mn-lt"/>
                <a:cs typeface="Helvetica" panose="020B0604020202020204" pitchFamily="34" charset="0"/>
              </a:rPr>
              <a:t> </a:t>
            </a:r>
          </a:p>
          <a:p>
            <a:pPr algn="ctr"/>
            <a:r>
              <a:rPr lang="nl-BE" sz="14400" dirty="0">
                <a:latin typeface="+mn-lt"/>
                <a:cs typeface="Helvetica" panose="020B0604020202020204" pitchFamily="34" charset="0"/>
              </a:rPr>
              <a:t>Uiteenlopende economieën, uiteenlopende democratieën</a:t>
            </a:r>
          </a:p>
          <a:p>
            <a:pPr algn="ctr"/>
            <a:endParaRPr lang="nl-BE" sz="14400" dirty="0">
              <a:latin typeface="+mn-lt"/>
              <a:cs typeface="Helvetica" panose="020B0604020202020204" pitchFamily="34" charset="0"/>
            </a:endParaRPr>
          </a:p>
          <a:p>
            <a:pPr algn="ctr"/>
            <a:endParaRPr lang="nl-BE" sz="14400" b="1" dirty="0">
              <a:latin typeface="+mn-lt"/>
              <a:cs typeface="Helvetica" panose="020B0604020202020204" pitchFamily="34" charset="0"/>
            </a:endParaRPr>
          </a:p>
          <a:p>
            <a:pPr algn="ctr"/>
            <a:endParaRPr lang="nl-BE" sz="14400" b="1" dirty="0">
              <a:latin typeface="+mn-lt"/>
              <a:cs typeface="Helvetica" panose="020B0604020202020204" pitchFamily="34" charset="0"/>
            </a:endParaRPr>
          </a:p>
          <a:p>
            <a:pPr algn="ctr"/>
            <a:br>
              <a:rPr lang="nl-BE" sz="12800" dirty="0">
                <a:latin typeface="Helvetica" panose="020B0604020202020204" pitchFamily="34" charset="0"/>
                <a:cs typeface="Helvetica" panose="020B0604020202020204" pitchFamily="34" charset="0"/>
              </a:rPr>
            </a:br>
            <a:br>
              <a:rPr lang="nl-BE" sz="12000" b="1" dirty="0">
                <a:latin typeface="Helvetica" panose="020B0604020202020204" pitchFamily="34" charset="0"/>
                <a:cs typeface="Helvetica" panose="020B0604020202020204" pitchFamily="34" charset="0"/>
              </a:rPr>
            </a:br>
            <a:r>
              <a:rPr lang="nl-BE" b="1" dirty="0">
                <a:latin typeface="Helvetica" panose="020B0604020202020204" pitchFamily="34" charset="0"/>
                <a:cs typeface="Helvetica" panose="020B0604020202020204" pitchFamily="34" charset="0"/>
              </a:rPr>
              <a:t>    </a:t>
            </a:r>
            <a:endParaRPr lang="nl-BE"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7768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3642547185"/>
              </p:ext>
            </p:extLst>
          </p:nvPr>
        </p:nvGraphicFramePr>
        <p:xfrm>
          <a:off x="6265742" y="1499229"/>
          <a:ext cx="5518994" cy="460533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kstvak 13"/>
          <p:cNvSpPr txBox="1"/>
          <p:nvPr/>
        </p:nvSpPr>
        <p:spPr>
          <a:xfrm>
            <a:off x="6742893" y="6126204"/>
            <a:ext cx="2310697" cy="276999"/>
          </a:xfrm>
          <a:prstGeom prst="rect">
            <a:avLst/>
          </a:prstGeom>
          <a:noFill/>
        </p:spPr>
        <p:txBody>
          <a:bodyPr wrap="none" rtlCol="0">
            <a:spAutoFit/>
          </a:bodyPr>
          <a:lstStyle/>
          <a:p>
            <a:r>
              <a:rPr lang="nl-BE" sz="1200" dirty="0"/>
              <a:t>Bron: NBB, Regionale rekeningen.</a:t>
            </a:r>
          </a:p>
        </p:txBody>
      </p:sp>
      <p:sp>
        <p:nvSpPr>
          <p:cNvPr id="10"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err="1">
                <a:latin typeface="+mn-lt"/>
                <a:cs typeface="Helvetica" panose="020B0604020202020204" pitchFamily="34" charset="0"/>
              </a:rPr>
              <a:t>Desindustrialisering</a:t>
            </a:r>
            <a:r>
              <a:rPr lang="nl-BE" sz="2800" b="1" i="1" dirty="0">
                <a:latin typeface="+mn-lt"/>
                <a:cs typeface="Helvetica" panose="020B0604020202020204" pitchFamily="34" charset="0"/>
              </a:rPr>
              <a:t> in Vlaanderen sinds 2009 stilaan </a:t>
            </a:r>
            <a:r>
              <a:rPr lang="nl-BE" sz="2800" b="1" i="1" dirty="0" err="1">
                <a:latin typeface="+mn-lt"/>
                <a:cs typeface="Helvetica" panose="020B0604020202020204" pitchFamily="34" charset="0"/>
              </a:rPr>
              <a:t>uitgebodemd</a:t>
            </a:r>
            <a:r>
              <a:rPr lang="nl-BE" sz="2800" b="1" i="1" dirty="0">
                <a:latin typeface="+mn-lt"/>
                <a:cs typeface="Helvetica" panose="020B0604020202020204" pitchFamily="34" charset="0"/>
              </a:rPr>
              <a:t> </a:t>
            </a:r>
            <a:endParaRPr lang="nl-BE" sz="2800" i="1" dirty="0">
              <a:latin typeface="+mn-lt"/>
              <a:cs typeface="Helvetica" panose="020B0604020202020204" pitchFamily="34" charset="0"/>
            </a:endParaRPr>
          </a:p>
          <a:p>
            <a:r>
              <a:rPr lang="nl-BE" sz="2000" i="1" dirty="0">
                <a:latin typeface="Calibri" panose="020F0502020204030204" pitchFamily="34" charset="0"/>
                <a:cs typeface="Helvetica" panose="020B0604020202020204" pitchFamily="34" charset="0"/>
              </a:rPr>
              <a:t>Niet in Wallonië.</a:t>
            </a:r>
          </a:p>
        </p:txBody>
      </p:sp>
      <p:sp>
        <p:nvSpPr>
          <p:cNvPr id="11" name="Tijdelijke aanduiding voor inhoud 3"/>
          <p:cNvSpPr txBox="1">
            <a:spLocks/>
          </p:cNvSpPr>
          <p:nvPr/>
        </p:nvSpPr>
        <p:spPr>
          <a:xfrm>
            <a:off x="652837" y="1999128"/>
            <a:ext cx="4914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cs typeface="Helvetica" panose="020B0604020202020204" pitchFamily="34" charset="0"/>
              </a:rPr>
              <a:t>Trendmatige daling van het aandeel van de verwerkende nijverheid in de Vlaamse economie kwam de voorbije jaren gaandeweg tot stilstand, in tegenstelling tot de trend in Wallonië.</a:t>
            </a:r>
          </a:p>
          <a:p>
            <a:pPr algn="just"/>
            <a:r>
              <a:rPr lang="nl-BE" sz="1600" dirty="0">
                <a:cs typeface="Helvetica" panose="020B0604020202020204" pitchFamily="34" charset="0"/>
              </a:rPr>
              <a:t>Verklaart o.a. uiteenlopende productiviteitsgroei. </a:t>
            </a:r>
          </a:p>
          <a:p>
            <a:pPr algn="just"/>
            <a:r>
              <a:rPr lang="nl-BE" sz="1600" dirty="0">
                <a:cs typeface="Helvetica" panose="020B0604020202020204" pitchFamily="34" charset="0"/>
              </a:rPr>
              <a:t>4de industriële revolutie (digitalisering, robotisering) stuit in Wallonië vaker dan in Vlaanderen op defensieve beleidsreflexen  (cf.  voorstel robottaks).</a:t>
            </a:r>
          </a:p>
          <a:p>
            <a:pPr algn="just"/>
            <a:endParaRPr lang="nl-BE" sz="1200" dirty="0">
              <a:latin typeface="Helvetica" panose="020B060402020202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2832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6742893" y="6126204"/>
            <a:ext cx="2310697" cy="276999"/>
          </a:xfrm>
          <a:prstGeom prst="rect">
            <a:avLst/>
          </a:prstGeom>
          <a:noFill/>
        </p:spPr>
        <p:txBody>
          <a:bodyPr wrap="none" rtlCol="0">
            <a:spAutoFit/>
          </a:bodyPr>
          <a:lstStyle/>
          <a:p>
            <a:r>
              <a:rPr lang="nl-BE" sz="1200" dirty="0"/>
              <a:t>Bron: NBB, Regionale rekeningen.</a:t>
            </a:r>
          </a:p>
        </p:txBody>
      </p:sp>
      <p:sp>
        <p:nvSpPr>
          <p:cNvPr id="13" name="Tijdelijke aanduiding voor inhoud 3"/>
          <p:cNvSpPr txBox="1">
            <a:spLocks/>
          </p:cNvSpPr>
          <p:nvPr/>
        </p:nvSpPr>
        <p:spPr>
          <a:xfrm>
            <a:off x="652837" y="1999128"/>
            <a:ext cx="51405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latin typeface="Calibri" panose="020F0502020204030204" pitchFamily="34" charset="0"/>
                <a:cs typeface="Helvetica" panose="020B0604020202020204" pitchFamily="34" charset="0"/>
              </a:rPr>
              <a:t>Groter gewicht van de ‘niet-marktsector’ in de Waalse economie en werkgelegenheid…</a:t>
            </a:r>
          </a:p>
          <a:p>
            <a:pPr algn="just"/>
            <a:r>
              <a:rPr lang="nl-BE" sz="1600" dirty="0">
                <a:latin typeface="Calibri" panose="020F0502020204030204" pitchFamily="34" charset="0"/>
                <a:cs typeface="Helvetica" panose="020B0604020202020204" pitchFamily="34" charset="0"/>
              </a:rPr>
              <a:t>…verklaart ook uiteenlopende productiviteitsgroei...</a:t>
            </a:r>
          </a:p>
          <a:p>
            <a:pPr algn="just"/>
            <a:r>
              <a:rPr lang="nl-BE" sz="1600" dirty="0">
                <a:latin typeface="Calibri" panose="020F0502020204030204" pitchFamily="34" charset="0"/>
                <a:cs typeface="Helvetica" panose="020B0604020202020204" pitchFamily="34" charset="0"/>
              </a:rPr>
              <a:t>… en maakt Waalse economie (op korte termijn) kwetsbaarder voor beleid gericht op beperking van overheidsbeslag.</a:t>
            </a:r>
          </a:p>
          <a:p>
            <a:pPr algn="just"/>
            <a:endParaRPr lang="nl-BE" sz="1600" dirty="0">
              <a:latin typeface="Calibri" panose="020F0502020204030204" pitchFamily="34" charset="0"/>
              <a:cs typeface="Helvetica" panose="020B0604020202020204" pitchFamily="34" charset="0"/>
            </a:endParaRPr>
          </a:p>
          <a:p>
            <a:pPr algn="just"/>
            <a:endParaRPr lang="nl-BE" sz="1800" dirty="0">
              <a:cs typeface="Helvetica" panose="020B0604020202020204" pitchFamily="34" charset="0"/>
            </a:endParaRPr>
          </a:p>
          <a:p>
            <a:pPr algn="just"/>
            <a:endParaRPr lang="nl-BE" sz="2000" dirty="0">
              <a:cs typeface="Helvetica" panose="020B0604020202020204" pitchFamily="34" charset="0"/>
            </a:endParaRPr>
          </a:p>
          <a:p>
            <a:pPr algn="just"/>
            <a:endParaRPr lang="nl-BE" sz="2000" dirty="0">
              <a:cs typeface="Helvetica" panose="020B0604020202020204" pitchFamily="34" charset="0"/>
            </a:endParaRPr>
          </a:p>
          <a:p>
            <a:pPr algn="just"/>
            <a:endParaRPr lang="nl-BE" sz="1400" dirty="0">
              <a:cs typeface="Helvetica" panose="020B0604020202020204" pitchFamily="34" charset="0"/>
            </a:endParaRPr>
          </a:p>
          <a:p>
            <a:pPr algn="just"/>
            <a:endParaRPr lang="nl-BE" sz="1200" dirty="0">
              <a:latin typeface="Helvetica" panose="020B060402020202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2429521542"/>
              </p:ext>
            </p:extLst>
          </p:nvPr>
        </p:nvGraphicFramePr>
        <p:xfrm>
          <a:off x="6265743" y="1499228"/>
          <a:ext cx="5321206" cy="482375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3"/>
          <p:cNvSpPr txBox="1">
            <a:spLocks noChangeArrowheads="1"/>
          </p:cNvSpPr>
          <p:nvPr/>
        </p:nvSpPr>
        <p:spPr bwMode="auto">
          <a:xfrm>
            <a:off x="7350413" y="1741566"/>
            <a:ext cx="4236536" cy="338554"/>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Belang van de ‘niet-marktsector’</a:t>
            </a:r>
            <a:endParaRPr lang="nl-NL" sz="1600" dirty="0">
              <a:latin typeface="Calibri" panose="020F0502020204030204" pitchFamily="34" charset="0"/>
              <a:cs typeface="Helvetica" panose="020B0604020202020204" pitchFamily="34" charset="0"/>
            </a:endParaRPr>
          </a:p>
        </p:txBody>
      </p:sp>
      <p:sp>
        <p:nvSpPr>
          <p:cNvPr id="10"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Groter belang van de niet-marktsector in Wallonië</a:t>
            </a:r>
          </a:p>
          <a:p>
            <a:r>
              <a:rPr lang="nl-BE" sz="2000" i="1" dirty="0">
                <a:latin typeface="+mn-lt"/>
                <a:cs typeface="Helvetica" panose="020B0604020202020204" pitchFamily="34" charset="0"/>
              </a:rPr>
              <a:t>In zowel regionaal bbp als werkgelegenheid</a:t>
            </a:r>
          </a:p>
        </p:txBody>
      </p:sp>
      <p:sp>
        <p:nvSpPr>
          <p:cNvPr id="2" name="Tekstvak 1"/>
          <p:cNvSpPr txBox="1"/>
          <p:nvPr/>
        </p:nvSpPr>
        <p:spPr>
          <a:xfrm>
            <a:off x="8544910" y="2049344"/>
            <a:ext cx="184731" cy="369332"/>
          </a:xfrm>
          <a:prstGeom prst="rect">
            <a:avLst/>
          </a:prstGeom>
          <a:noFill/>
        </p:spPr>
        <p:txBody>
          <a:bodyPr wrap="none" rtlCol="0">
            <a:spAutoFit/>
          </a:bodyPr>
          <a:lstStyle/>
          <a:p>
            <a:endParaRPr lang="nl-BE" dirty="0"/>
          </a:p>
        </p:txBody>
      </p:sp>
    </p:spTree>
    <p:extLst>
      <p:ext uri="{BB962C8B-B14F-4D97-AF65-F5344CB8AC3E}">
        <p14:creationId xmlns:p14="http://schemas.microsoft.com/office/powerpoint/2010/main" val="400236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fiek 14">
            <a:extLst>
              <a:ext uri="{FF2B5EF4-FFF2-40B4-BE49-F238E27FC236}">
                <a16:creationId xmlns:a16="http://schemas.microsoft.com/office/drawing/2014/main" id="{048E117E-CD0A-400E-9806-F38B2AB199DE}"/>
              </a:ext>
            </a:extLst>
          </p:cNvPr>
          <p:cNvGraphicFramePr>
            <a:graphicFrameLocks/>
          </p:cNvGraphicFramePr>
          <p:nvPr>
            <p:extLst>
              <p:ext uri="{D42A27DB-BD31-4B8C-83A1-F6EECF244321}">
                <p14:modId xmlns:p14="http://schemas.microsoft.com/office/powerpoint/2010/main" val="142915372"/>
              </p:ext>
            </p:extLst>
          </p:nvPr>
        </p:nvGraphicFramePr>
        <p:xfrm>
          <a:off x="5752461" y="1889414"/>
          <a:ext cx="4841968" cy="42719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Object 4"/>
          <p:cNvGraphicFramePr>
            <a:graphicFrameLocks noChangeAspect="1"/>
          </p:cNvGraphicFramePr>
          <p:nvPr>
            <p:extLst/>
          </p:nvPr>
        </p:nvGraphicFramePr>
        <p:xfrm>
          <a:off x="536317" y="1690992"/>
          <a:ext cx="4918552" cy="44704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Box 3"/>
          <p:cNvSpPr txBox="1">
            <a:spLocks noChangeArrowheads="1"/>
          </p:cNvSpPr>
          <p:nvPr/>
        </p:nvSpPr>
        <p:spPr bwMode="auto">
          <a:xfrm>
            <a:off x="1074584" y="1690992"/>
            <a:ext cx="4505324" cy="553998"/>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Werkloosheidsgraad</a:t>
            </a:r>
          </a:p>
          <a:p>
            <a:pPr algn="ctr"/>
            <a:r>
              <a:rPr lang="nl-NL" sz="1400" dirty="0">
                <a:latin typeface="Calibri" panose="020F0502020204030204" pitchFamily="34" charset="0"/>
                <a:cs typeface="Helvetica" panose="020B0604020202020204" pitchFamily="34" charset="0"/>
              </a:rPr>
              <a:t> </a:t>
            </a:r>
            <a:r>
              <a:rPr lang="nl-NL" sz="1200" dirty="0">
                <a:latin typeface="Calibri" panose="020F0502020204030204" pitchFamily="34" charset="0"/>
                <a:cs typeface="Helvetica" panose="020B0604020202020204" pitchFamily="34" charset="0"/>
              </a:rPr>
              <a:t>(niet-werkende werkzoekenden in % van beroepsbevolking)</a:t>
            </a:r>
          </a:p>
        </p:txBody>
      </p:sp>
      <p:sp>
        <p:nvSpPr>
          <p:cNvPr id="10" name="Text Box 3"/>
          <p:cNvSpPr txBox="1">
            <a:spLocks noChangeArrowheads="1"/>
          </p:cNvSpPr>
          <p:nvPr/>
        </p:nvSpPr>
        <p:spPr bwMode="auto">
          <a:xfrm>
            <a:off x="6260378" y="1738750"/>
            <a:ext cx="4439515" cy="523220"/>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Werkzaamheidsgraad </a:t>
            </a:r>
          </a:p>
          <a:p>
            <a:pPr algn="ctr"/>
            <a:r>
              <a:rPr lang="nl-NL" sz="1200" dirty="0">
                <a:latin typeface="Calibri" panose="020F0502020204030204" pitchFamily="34" charset="0"/>
                <a:cs typeface="Helvetica" panose="020B0604020202020204" pitchFamily="34" charset="0"/>
              </a:rPr>
              <a:t>(in % van 15-64 jarigen)</a:t>
            </a:r>
          </a:p>
        </p:txBody>
      </p:sp>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Arbeidsmarktkloof</a:t>
            </a:r>
          </a:p>
          <a:p>
            <a:r>
              <a:rPr lang="nl-BE" sz="2000" i="1" dirty="0">
                <a:latin typeface="+mn-lt"/>
                <a:cs typeface="Helvetica" panose="020B0604020202020204" pitchFamily="34" charset="0"/>
              </a:rPr>
              <a:t>Chronisch sinds de jaren ‘80</a:t>
            </a:r>
          </a:p>
        </p:txBody>
      </p:sp>
      <p:sp>
        <p:nvSpPr>
          <p:cNvPr id="13" name="Tekstvak 12"/>
          <p:cNvSpPr txBox="1"/>
          <p:nvPr/>
        </p:nvSpPr>
        <p:spPr>
          <a:xfrm>
            <a:off x="1203958" y="6304757"/>
            <a:ext cx="1805751" cy="276999"/>
          </a:xfrm>
          <a:prstGeom prst="rect">
            <a:avLst/>
          </a:prstGeom>
          <a:noFill/>
        </p:spPr>
        <p:txBody>
          <a:bodyPr wrap="none" rtlCol="0">
            <a:spAutoFit/>
          </a:bodyPr>
          <a:lstStyle/>
          <a:p>
            <a:r>
              <a:rPr lang="nl-BE" sz="1200" dirty="0"/>
              <a:t>Bron: KBC, </a:t>
            </a:r>
            <a:r>
              <a:rPr lang="nl-BE" sz="1200" dirty="0" err="1"/>
              <a:t>Eurostat</a:t>
            </a:r>
            <a:r>
              <a:rPr lang="nl-BE" sz="1200" dirty="0"/>
              <a:t> (EAK)</a:t>
            </a:r>
          </a:p>
        </p:txBody>
      </p:sp>
      <p:sp>
        <p:nvSpPr>
          <p:cNvPr id="14" name="Tekstvak 13"/>
          <p:cNvSpPr txBox="1"/>
          <p:nvPr/>
        </p:nvSpPr>
        <p:spPr>
          <a:xfrm>
            <a:off x="6772349" y="6271842"/>
            <a:ext cx="1934247" cy="276999"/>
          </a:xfrm>
          <a:prstGeom prst="rect">
            <a:avLst/>
          </a:prstGeom>
          <a:noFill/>
        </p:spPr>
        <p:txBody>
          <a:bodyPr wrap="none" rtlCol="0">
            <a:spAutoFit/>
          </a:bodyPr>
          <a:lstStyle/>
          <a:p>
            <a:r>
              <a:rPr lang="nl-BE" sz="1200" dirty="0"/>
              <a:t>Bron: KUL, Steunpunt Werk</a:t>
            </a:r>
          </a:p>
        </p:txBody>
      </p:sp>
    </p:spTree>
    <p:extLst>
      <p:ext uri="{BB962C8B-B14F-4D97-AF65-F5344CB8AC3E}">
        <p14:creationId xmlns:p14="http://schemas.microsoft.com/office/powerpoint/2010/main" val="409176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iek 11"/>
          <p:cNvGraphicFramePr>
            <a:graphicFrameLocks/>
          </p:cNvGraphicFramePr>
          <p:nvPr>
            <p:extLst>
              <p:ext uri="{D42A27DB-BD31-4B8C-83A1-F6EECF244321}">
                <p14:modId xmlns:p14="http://schemas.microsoft.com/office/powerpoint/2010/main" val="645437738"/>
              </p:ext>
            </p:extLst>
          </p:nvPr>
        </p:nvGraphicFramePr>
        <p:xfrm>
          <a:off x="6174828" y="1315681"/>
          <a:ext cx="5586248" cy="499401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Box 3"/>
          <p:cNvSpPr txBox="1">
            <a:spLocks noChangeArrowheads="1"/>
          </p:cNvSpPr>
          <p:nvPr/>
        </p:nvSpPr>
        <p:spPr bwMode="auto">
          <a:xfrm>
            <a:off x="1430615" y="1671782"/>
            <a:ext cx="4236536" cy="492443"/>
          </a:xfrm>
          <a:prstGeom prst="rect">
            <a:avLst/>
          </a:prstGeom>
          <a:noFill/>
          <a:ln w="9525">
            <a:noFill/>
            <a:miter lim="800000"/>
            <a:headEnd/>
            <a:tailEnd/>
          </a:ln>
          <a:effectLst/>
        </p:spPr>
        <p:txBody>
          <a:bodyPr wrap="square">
            <a:spAutoFit/>
          </a:bodyPr>
          <a:lstStyle/>
          <a:p>
            <a:pPr algn="ctr"/>
            <a:r>
              <a:rPr lang="nl-NL" sz="1400" b="1" dirty="0">
                <a:latin typeface="Helvetica" panose="020B0604020202020204" pitchFamily="34" charset="0"/>
                <a:cs typeface="Helvetica" panose="020B0604020202020204" pitchFamily="34" charset="0"/>
              </a:rPr>
              <a:t>Regionale dispersie van werkloosheidgraad            </a:t>
            </a:r>
            <a:r>
              <a:rPr lang="nl-NL" sz="1200" dirty="0">
                <a:latin typeface="Helvetica" panose="020B0604020202020204" pitchFamily="34" charset="0"/>
                <a:cs typeface="Helvetica" panose="020B0604020202020204" pitchFamily="34" charset="0"/>
              </a:rPr>
              <a:t>(2015, variatiecoëfficiënt NUTS2-niveau, in %)*</a:t>
            </a:r>
          </a:p>
        </p:txBody>
      </p:sp>
      <p:graphicFrame>
        <p:nvGraphicFramePr>
          <p:cNvPr id="9" name="Grafiek 8"/>
          <p:cNvGraphicFramePr>
            <a:graphicFrameLocks/>
          </p:cNvGraphicFramePr>
          <p:nvPr>
            <p:extLst>
              <p:ext uri="{D42A27DB-BD31-4B8C-83A1-F6EECF244321}">
                <p14:modId xmlns:p14="http://schemas.microsoft.com/office/powerpoint/2010/main" val="1580564678"/>
              </p:ext>
            </p:extLst>
          </p:nvPr>
        </p:nvGraphicFramePr>
        <p:xfrm>
          <a:off x="922939" y="2049517"/>
          <a:ext cx="5251889" cy="5116287"/>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el 1"/>
          <p:cNvSpPr>
            <a:spLocks noGrp="1"/>
          </p:cNvSpPr>
          <p:nvPr>
            <p:ph type="title"/>
          </p:nvPr>
        </p:nvSpPr>
        <p:spPr>
          <a:xfrm>
            <a:off x="1040524" y="163505"/>
            <a:ext cx="11151476" cy="1152176"/>
          </a:xfrm>
          <a:noFill/>
        </p:spPr>
        <p:txBody>
          <a:bodyPr>
            <a:noAutofit/>
          </a:bodyPr>
          <a:lstStyle/>
          <a:p>
            <a:r>
              <a:rPr lang="nl-BE" sz="2400" b="1" i="1" dirty="0">
                <a:latin typeface="Helvetica" panose="020B0604020202020204" pitchFamily="34" charset="0"/>
                <a:cs typeface="Helvetica" panose="020B0604020202020204" pitchFamily="34" charset="0"/>
              </a:rPr>
              <a:t>Taalgrens = werkloosheidsgrens                                                                                          </a:t>
            </a:r>
            <a:r>
              <a:rPr lang="nl-BE" sz="2400" i="1" dirty="0">
                <a:latin typeface="Helvetica" panose="020B0604020202020204" pitchFamily="34" charset="0"/>
                <a:cs typeface="Helvetica" panose="020B0604020202020204" pitchFamily="34" charset="0"/>
              </a:rPr>
              <a:t> </a:t>
            </a:r>
            <a:r>
              <a:rPr lang="nl-BE" sz="2000" i="1" dirty="0">
                <a:latin typeface="Helvetica" panose="020B0604020202020204" pitchFamily="34" charset="0"/>
                <a:cs typeface="Helvetica" panose="020B0604020202020204" pitchFamily="34" charset="0"/>
              </a:rPr>
              <a:t>Regionale arbeidsmarktkloof - Persistent sinds de jaren 80  </a:t>
            </a:r>
          </a:p>
        </p:txBody>
      </p:sp>
      <p:sp>
        <p:nvSpPr>
          <p:cNvPr id="8" name="Text Box 3"/>
          <p:cNvSpPr txBox="1">
            <a:spLocks noChangeArrowheads="1"/>
          </p:cNvSpPr>
          <p:nvPr/>
        </p:nvSpPr>
        <p:spPr bwMode="auto">
          <a:xfrm>
            <a:off x="6970286" y="1679346"/>
            <a:ext cx="4439515" cy="492443"/>
          </a:xfrm>
          <a:prstGeom prst="rect">
            <a:avLst/>
          </a:prstGeom>
          <a:noFill/>
          <a:ln w="9525">
            <a:noFill/>
            <a:miter lim="800000"/>
            <a:headEnd/>
            <a:tailEnd/>
          </a:ln>
          <a:effectLst/>
        </p:spPr>
        <p:txBody>
          <a:bodyPr wrap="square">
            <a:spAutoFit/>
          </a:bodyPr>
          <a:lstStyle/>
          <a:p>
            <a:pPr algn="ctr"/>
            <a:r>
              <a:rPr lang="nl-NL" sz="1400" b="1" dirty="0">
                <a:latin typeface="Helvetica" panose="020B0604020202020204" pitchFamily="34" charset="0"/>
                <a:cs typeface="Helvetica" panose="020B0604020202020204" pitchFamily="34" charset="0"/>
              </a:rPr>
              <a:t>Werkzaamheidsgraad per streek/arrondissement</a:t>
            </a:r>
          </a:p>
          <a:p>
            <a:pPr algn="ctr"/>
            <a:r>
              <a:rPr lang="nl-NL" sz="1200" dirty="0">
                <a:latin typeface="Helvetica" panose="020B0604020202020204" pitchFamily="34" charset="0"/>
                <a:cs typeface="Helvetica" panose="020B0604020202020204" pitchFamily="34" charset="0"/>
              </a:rPr>
              <a:t> (werkenden in % van 15-64 jarigen)</a:t>
            </a:r>
          </a:p>
        </p:txBody>
      </p:sp>
      <p:sp>
        <p:nvSpPr>
          <p:cNvPr id="3" name="Tekstvak 2"/>
          <p:cNvSpPr txBox="1"/>
          <p:nvPr/>
        </p:nvSpPr>
        <p:spPr>
          <a:xfrm>
            <a:off x="1194513" y="6255517"/>
            <a:ext cx="2648482" cy="246221"/>
          </a:xfrm>
          <a:prstGeom prst="rect">
            <a:avLst/>
          </a:prstGeom>
          <a:noFill/>
        </p:spPr>
        <p:txBody>
          <a:bodyPr wrap="none" rtlCol="0">
            <a:spAutoFit/>
          </a:bodyPr>
          <a:lstStyle/>
          <a:p>
            <a:r>
              <a:rPr lang="nl-BE" sz="1000" dirty="0">
                <a:latin typeface="Helvetica" panose="020B0604020202020204" pitchFamily="34" charset="0"/>
              </a:rPr>
              <a:t>Bron: </a:t>
            </a:r>
            <a:r>
              <a:rPr lang="nl-BE" sz="1000" dirty="0" err="1">
                <a:latin typeface="Helvetica" panose="020B0604020202020204" pitchFamily="34" charset="0"/>
              </a:rPr>
              <a:t>Eurostat</a:t>
            </a:r>
            <a:r>
              <a:rPr lang="nl-BE" sz="1000" dirty="0">
                <a:latin typeface="Helvetica" panose="020B0604020202020204" pitchFamily="34" charset="0"/>
              </a:rPr>
              <a:t>. Nuts2 in België = provincies</a:t>
            </a:r>
          </a:p>
        </p:txBody>
      </p:sp>
      <p:sp>
        <p:nvSpPr>
          <p:cNvPr id="17" name="Tekstvak 16"/>
          <p:cNvSpPr txBox="1"/>
          <p:nvPr/>
        </p:nvSpPr>
        <p:spPr>
          <a:xfrm>
            <a:off x="6970286" y="6252124"/>
            <a:ext cx="1721946" cy="246221"/>
          </a:xfrm>
          <a:prstGeom prst="rect">
            <a:avLst/>
          </a:prstGeom>
          <a:noFill/>
        </p:spPr>
        <p:txBody>
          <a:bodyPr wrap="none" rtlCol="0">
            <a:spAutoFit/>
          </a:bodyPr>
          <a:lstStyle/>
          <a:p>
            <a:r>
              <a:rPr lang="nl-BE" sz="1000" dirty="0">
                <a:latin typeface="Helvetica" panose="020B0604020202020204" pitchFamily="34" charset="0"/>
              </a:rPr>
              <a:t>Bron: KUL Steunpunt Werk</a:t>
            </a:r>
          </a:p>
        </p:txBody>
      </p:sp>
      <p:sp>
        <p:nvSpPr>
          <p:cNvPr id="13" name="Titel 1">
            <a:extLst>
              <a:ext uri="{FF2B5EF4-FFF2-40B4-BE49-F238E27FC236}">
                <a16:creationId xmlns:a16="http://schemas.microsoft.com/office/drawing/2014/main" id="{1AC85111-EF08-4C1D-8C57-D2C1EC17BB06}"/>
              </a:ext>
            </a:extLst>
          </p:cNvPr>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Arbeidsmarktkloof</a:t>
            </a:r>
          </a:p>
          <a:p>
            <a:r>
              <a:rPr lang="nl-BE" sz="2000" i="1" dirty="0">
                <a:latin typeface="+mn-lt"/>
                <a:cs typeface="Helvetica" panose="020B0604020202020204" pitchFamily="34" charset="0"/>
              </a:rPr>
              <a:t>Chronisch sinds de jaren ‘80</a:t>
            </a:r>
          </a:p>
        </p:txBody>
      </p:sp>
    </p:spTree>
    <p:extLst>
      <p:ext uri="{BB962C8B-B14F-4D97-AF65-F5344CB8AC3E}">
        <p14:creationId xmlns:p14="http://schemas.microsoft.com/office/powerpoint/2010/main" val="32897659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6"/>
          <p:cNvGraphicFramePr>
            <a:graphicFrameLocks/>
          </p:cNvGraphicFramePr>
          <p:nvPr>
            <p:extLst/>
          </p:nvPr>
        </p:nvGraphicFramePr>
        <p:xfrm>
          <a:off x="6221820" y="1571622"/>
          <a:ext cx="5505723" cy="4828431"/>
        </p:xfrm>
        <a:graphic>
          <a:graphicData uri="http://schemas.openxmlformats.org/drawingml/2006/chart">
            <c:chart xmlns:c="http://schemas.openxmlformats.org/drawingml/2006/chart" xmlns:r="http://schemas.openxmlformats.org/officeDocument/2006/relationships" r:id="rId2"/>
          </a:graphicData>
        </a:graphic>
      </p:graphicFrame>
      <p:sp>
        <p:nvSpPr>
          <p:cNvPr id="2" name="Ovaal 1"/>
          <p:cNvSpPr/>
          <p:nvPr/>
        </p:nvSpPr>
        <p:spPr>
          <a:xfrm>
            <a:off x="6807201" y="4180115"/>
            <a:ext cx="5094514" cy="10740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tel 1"/>
          <p:cNvSpPr txBox="1">
            <a:spLocks/>
          </p:cNvSpPr>
          <p:nvPr/>
        </p:nvSpPr>
        <p:spPr>
          <a:xfrm>
            <a:off x="275051" y="200211"/>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Geringe arbeidsmobiliteit tussen Wallonië en Vlaanderen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Taalgrens = pendelgrens</a:t>
            </a:r>
          </a:p>
        </p:txBody>
      </p:sp>
      <p:sp>
        <p:nvSpPr>
          <p:cNvPr id="7" name="Tijdelijke aanduiding voor inhoud 3"/>
          <p:cNvSpPr txBox="1">
            <a:spLocks/>
          </p:cNvSpPr>
          <p:nvPr/>
        </p:nvSpPr>
        <p:spPr>
          <a:xfrm>
            <a:off x="724650" y="2003177"/>
            <a:ext cx="514053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b="1" dirty="0">
                <a:cs typeface="Helvetica" panose="020B0604020202020204" pitchFamily="34" charset="0"/>
              </a:rPr>
              <a:t>Pendel richting Brussel</a:t>
            </a:r>
            <a:r>
              <a:rPr lang="nl-BE" sz="1600" dirty="0">
                <a:cs typeface="Helvetica" panose="020B0604020202020204" pitchFamily="34" charset="0"/>
              </a:rPr>
              <a:t> kalft sinds de jaren 90 gaandeweg af (vooral vanuit Vlaanderen), omgekeerd neemt pendel uit Brussel licht toe (vooral richting Vlaanderen). </a:t>
            </a:r>
          </a:p>
          <a:p>
            <a:pPr algn="just"/>
            <a:endParaRPr lang="nl-BE" sz="1600" dirty="0">
              <a:cs typeface="Helvetica" panose="020B0604020202020204" pitchFamily="34" charset="0"/>
            </a:endParaRPr>
          </a:p>
          <a:p>
            <a:pPr algn="just"/>
            <a:r>
              <a:rPr lang="nl-BE" sz="1600" b="1" dirty="0">
                <a:cs typeface="Helvetica" panose="020B0604020202020204" pitchFamily="34" charset="0"/>
              </a:rPr>
              <a:t>Taalgrens = pendelgrens: </a:t>
            </a:r>
            <a:r>
              <a:rPr lang="nl-BE" sz="1600" dirty="0">
                <a:cs typeface="Helvetica" panose="020B0604020202020204" pitchFamily="34" charset="0"/>
              </a:rPr>
              <a:t>pendel tussen Wallonië en Vlaanderen blijft opvallend beperkt</a:t>
            </a:r>
            <a:r>
              <a:rPr lang="nl-BE" sz="1800" dirty="0">
                <a:cs typeface="Helvetica" panose="020B0604020202020204" pitchFamily="34" charset="0"/>
              </a:rPr>
              <a:t>.</a:t>
            </a:r>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3217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7"/>
          <p:cNvGraphicFramePr>
            <a:graphicFrameLocks noGrp="1"/>
          </p:cNvGraphicFramePr>
          <p:nvPr>
            <p:ph sz="half" idx="1"/>
            <p:extLst>
              <p:ext uri="{D42A27DB-BD31-4B8C-83A1-F6EECF244321}">
                <p14:modId xmlns:p14="http://schemas.microsoft.com/office/powerpoint/2010/main" val="1210818502"/>
              </p:ext>
            </p:extLst>
          </p:nvPr>
        </p:nvGraphicFramePr>
        <p:xfrm>
          <a:off x="6149340" y="1545977"/>
          <a:ext cx="5563690" cy="5018513"/>
        </p:xfrm>
        <a:graphic>
          <a:graphicData uri="http://schemas.openxmlformats.org/drawingml/2006/chart">
            <c:chart xmlns:c="http://schemas.openxmlformats.org/drawingml/2006/chart" xmlns:r="http://schemas.openxmlformats.org/officeDocument/2006/relationships" r:id="rId3"/>
          </a:graphicData>
        </a:graphic>
      </p:graphicFrame>
      <p:sp>
        <p:nvSpPr>
          <p:cNvPr id="5" name="Tijdelijke aanduiding voor inhoud 3"/>
          <p:cNvSpPr>
            <a:spLocks noGrp="1"/>
          </p:cNvSpPr>
          <p:nvPr>
            <p:ph sz="half" idx="2"/>
          </p:nvPr>
        </p:nvSpPr>
        <p:spPr>
          <a:xfrm>
            <a:off x="669089" y="1999128"/>
            <a:ext cx="5108028" cy="4351338"/>
          </a:xfrm>
        </p:spPr>
        <p:txBody>
          <a:bodyPr>
            <a:normAutofit/>
          </a:bodyPr>
          <a:lstStyle/>
          <a:p>
            <a:pPr algn="just"/>
            <a:r>
              <a:rPr lang="nl-BE" sz="1600" dirty="0">
                <a:latin typeface="Calibri" panose="020F0502020204030204" pitchFamily="34" charset="0"/>
                <a:cs typeface="Helvetica" panose="020B0604020202020204" pitchFamily="34" charset="0"/>
              </a:rPr>
              <a:t>Loonmatiging en </a:t>
            </a:r>
            <a:r>
              <a:rPr lang="nl-BE" sz="1600" dirty="0" err="1">
                <a:latin typeface="Calibri" panose="020F0502020204030204" pitchFamily="34" charset="0"/>
                <a:cs typeface="Helvetica" panose="020B0604020202020204" pitchFamily="34" charset="0"/>
              </a:rPr>
              <a:t>taxshift</a:t>
            </a:r>
            <a:r>
              <a:rPr lang="nl-BE" sz="1600" dirty="0">
                <a:latin typeface="Calibri" panose="020F0502020204030204" pitchFamily="34" charset="0"/>
                <a:cs typeface="Helvetica" panose="020B0604020202020204" pitchFamily="34" charset="0"/>
              </a:rPr>
              <a:t> steunen jobcreatie in de drie gewesten. </a:t>
            </a:r>
          </a:p>
        </p:txBody>
      </p:sp>
      <p:sp>
        <p:nvSpPr>
          <p:cNvPr id="6"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Maakt de </a:t>
            </a:r>
            <a:r>
              <a:rPr lang="nl-BE" sz="2800" b="1" i="1" dirty="0" err="1">
                <a:latin typeface="+mn-lt"/>
                <a:cs typeface="Helvetica" panose="020B0604020202020204" pitchFamily="34" charset="0"/>
              </a:rPr>
              <a:t>taxshift</a:t>
            </a:r>
            <a:r>
              <a:rPr lang="nl-BE" sz="2800" b="1" i="1" dirty="0">
                <a:latin typeface="+mn-lt"/>
                <a:cs typeface="Helvetica" panose="020B0604020202020204" pitchFamily="34" charset="0"/>
              </a:rPr>
              <a:t> een verschil?</a:t>
            </a:r>
          </a:p>
          <a:p>
            <a:r>
              <a:rPr lang="nl-BE" sz="2000" i="1" dirty="0">
                <a:latin typeface="+mn-lt"/>
                <a:cs typeface="Helvetica" panose="020B0604020202020204" pitchFamily="34" charset="0"/>
              </a:rPr>
              <a:t>’Jobs, jobs, jobs’?</a:t>
            </a:r>
          </a:p>
        </p:txBody>
      </p:sp>
      <p:sp>
        <p:nvSpPr>
          <p:cNvPr id="10" name="Tekstvak 9"/>
          <p:cNvSpPr txBox="1"/>
          <p:nvPr/>
        </p:nvSpPr>
        <p:spPr>
          <a:xfrm>
            <a:off x="6772349" y="6271842"/>
            <a:ext cx="854978" cy="276999"/>
          </a:xfrm>
          <a:prstGeom prst="rect">
            <a:avLst/>
          </a:prstGeom>
          <a:noFill/>
        </p:spPr>
        <p:txBody>
          <a:bodyPr wrap="none" rtlCol="0">
            <a:spAutoFit/>
          </a:bodyPr>
          <a:lstStyle/>
          <a:p>
            <a:r>
              <a:rPr lang="nl-BE" sz="1200" dirty="0"/>
              <a:t>Bron: RSZ. </a:t>
            </a:r>
          </a:p>
        </p:txBody>
      </p:sp>
      <p:sp>
        <p:nvSpPr>
          <p:cNvPr id="11" name="Ovaal 10"/>
          <p:cNvSpPr/>
          <p:nvPr/>
        </p:nvSpPr>
        <p:spPr>
          <a:xfrm>
            <a:off x="10594429" y="2222938"/>
            <a:ext cx="1175137" cy="184456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0486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03207" y="254316"/>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Regionale arbeidsmarktkloof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2015-16 – Beterschap: conjunctureel of duurzaam?</a:t>
            </a:r>
          </a:p>
        </p:txBody>
      </p:sp>
      <p:graphicFrame>
        <p:nvGraphicFramePr>
          <p:cNvPr id="9" name="Tijdelijke aanduiding voor inhoud 7"/>
          <p:cNvGraphicFramePr>
            <a:graphicFrameLocks/>
          </p:cNvGraphicFramePr>
          <p:nvPr>
            <p:extLst/>
          </p:nvPr>
        </p:nvGraphicFramePr>
        <p:xfrm>
          <a:off x="5861737" y="1030515"/>
          <a:ext cx="5694387" cy="5827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Object 59"/>
          <p:cNvGraphicFramePr>
            <a:graphicFrameLocks noChangeAspect="1"/>
          </p:cNvGraphicFramePr>
          <p:nvPr>
            <p:extLst/>
          </p:nvPr>
        </p:nvGraphicFramePr>
        <p:xfrm>
          <a:off x="6616262" y="3874046"/>
          <a:ext cx="5052968" cy="285205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3"/>
          <p:cNvSpPr txBox="1">
            <a:spLocks noChangeArrowheads="1"/>
          </p:cNvSpPr>
          <p:nvPr/>
        </p:nvSpPr>
        <p:spPr bwMode="auto">
          <a:xfrm>
            <a:off x="7152462" y="3952581"/>
            <a:ext cx="4236536" cy="492443"/>
          </a:xfrm>
          <a:prstGeom prst="rect">
            <a:avLst/>
          </a:prstGeom>
          <a:noFill/>
          <a:ln w="9525">
            <a:noFill/>
            <a:miter lim="800000"/>
            <a:headEnd/>
            <a:tailEnd/>
          </a:ln>
          <a:effectLst/>
        </p:spPr>
        <p:txBody>
          <a:bodyPr wrap="square">
            <a:spAutoFit/>
          </a:bodyPr>
          <a:lstStyle/>
          <a:p>
            <a:pPr algn="ctr"/>
            <a:r>
              <a:rPr lang="nl-NL" sz="1400" b="1" dirty="0">
                <a:latin typeface="Calibri" panose="020F0502020204030204" pitchFamily="34" charset="0"/>
                <a:cs typeface="Helvetica" panose="020B0604020202020204" pitchFamily="34" charset="0"/>
              </a:rPr>
              <a:t>Aantal </a:t>
            </a:r>
            <a:r>
              <a:rPr lang="nl-NL" sz="1400" b="1" dirty="0" err="1">
                <a:latin typeface="Calibri" panose="020F0502020204030204" pitchFamily="34" charset="0"/>
                <a:cs typeface="Helvetica" panose="020B0604020202020204" pitchFamily="34" charset="0"/>
              </a:rPr>
              <a:t>leefloners</a:t>
            </a:r>
            <a:endParaRPr lang="nl-NL" sz="1400" b="1" dirty="0">
              <a:latin typeface="Calibri" panose="020F0502020204030204" pitchFamily="34" charset="0"/>
              <a:cs typeface="Helvetica" panose="020B0604020202020204" pitchFamily="34" charset="0"/>
            </a:endParaRPr>
          </a:p>
          <a:p>
            <a:pPr algn="ctr"/>
            <a:r>
              <a:rPr lang="nl-NL" sz="1200" dirty="0">
                <a:latin typeface="Calibri" panose="020F0502020204030204" pitchFamily="34" charset="0"/>
                <a:cs typeface="Helvetica" panose="020B0604020202020204" pitchFamily="34" charset="0"/>
              </a:rPr>
              <a:t> (jaargemiddelden, 2003 =100)</a:t>
            </a:r>
          </a:p>
        </p:txBody>
      </p:sp>
      <p:sp>
        <p:nvSpPr>
          <p:cNvPr id="15" name="Tijdelijke aanduiding voor inhoud 3"/>
          <p:cNvSpPr>
            <a:spLocks noGrp="1"/>
          </p:cNvSpPr>
          <p:nvPr>
            <p:ph sz="half" idx="2"/>
          </p:nvPr>
        </p:nvSpPr>
        <p:spPr>
          <a:xfrm>
            <a:off x="724650" y="2003177"/>
            <a:ext cx="5108028" cy="4351338"/>
          </a:xfrm>
        </p:spPr>
        <p:txBody>
          <a:bodyPr>
            <a:normAutofit/>
          </a:bodyPr>
          <a:lstStyle/>
          <a:p>
            <a:pPr algn="just"/>
            <a:r>
              <a:rPr lang="nl-BE" sz="1600" dirty="0">
                <a:latin typeface="Calibri" panose="020F0502020204030204" pitchFamily="34" charset="0"/>
                <a:cs typeface="Helvetica" panose="020B0604020202020204" pitchFamily="34" charset="0"/>
              </a:rPr>
              <a:t>Loonmatiging en </a:t>
            </a:r>
            <a:r>
              <a:rPr lang="nl-BE" sz="1600" dirty="0" err="1">
                <a:latin typeface="Calibri" panose="020F0502020204030204" pitchFamily="34" charset="0"/>
                <a:cs typeface="Helvetica" panose="020B0604020202020204" pitchFamily="34" charset="0"/>
              </a:rPr>
              <a:t>taxshift</a:t>
            </a:r>
            <a:r>
              <a:rPr lang="nl-BE" sz="1600" dirty="0">
                <a:latin typeface="Calibri" panose="020F0502020204030204" pitchFamily="34" charset="0"/>
                <a:cs typeface="Helvetica" panose="020B0604020202020204" pitchFamily="34" charset="0"/>
              </a:rPr>
              <a:t> steunen jobcreatie in de 3 gewesten. </a:t>
            </a:r>
          </a:p>
          <a:p>
            <a:pPr algn="just"/>
            <a:endParaRPr lang="nl-BE" sz="1600" dirty="0">
              <a:latin typeface="Calibri" panose="020F0502020204030204" pitchFamily="34" charset="0"/>
              <a:cs typeface="Helvetica" panose="020B0604020202020204" pitchFamily="34" charset="0"/>
            </a:endParaRPr>
          </a:p>
          <a:p>
            <a:pPr algn="just"/>
            <a:r>
              <a:rPr lang="nl-BE" sz="1600" b="1" dirty="0">
                <a:latin typeface="Calibri" panose="020F0502020204030204" pitchFamily="34" charset="0"/>
                <a:cs typeface="Helvetica" panose="020B0604020202020204" pitchFamily="34" charset="0"/>
              </a:rPr>
              <a:t>Regionaal activeringsbeleid </a:t>
            </a:r>
            <a:r>
              <a:rPr lang="nl-BE" sz="1600" dirty="0">
                <a:latin typeface="Calibri" panose="020F0502020204030204" pitchFamily="34" charset="0"/>
                <a:cs typeface="Helvetica" panose="020B0604020202020204" pitchFamily="34" charset="0"/>
              </a:rPr>
              <a:t>(cf. zesde </a:t>
            </a:r>
            <a:r>
              <a:rPr lang="nl-BE" sz="1600" dirty="0" err="1">
                <a:latin typeface="Calibri" panose="020F0502020204030204" pitchFamily="34" charset="0"/>
                <a:cs typeface="Helvetica" panose="020B0604020202020204" pitchFamily="34" charset="0"/>
              </a:rPr>
              <a:t>staats-hervorming</a:t>
            </a:r>
            <a:r>
              <a:rPr lang="nl-BE" sz="1600" dirty="0">
                <a:latin typeface="Calibri" panose="020F0502020204030204" pitchFamily="34" charset="0"/>
                <a:cs typeface="Helvetica" panose="020B0604020202020204" pitchFamily="34" charset="0"/>
              </a:rPr>
              <a:t>)?</a:t>
            </a:r>
          </a:p>
          <a:p>
            <a:pPr algn="just"/>
            <a:endParaRPr lang="nl-BE" sz="18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37064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551779F7-DC0A-47E1-A330-D4A2189D231F}" type="slidenum">
              <a:rPr lang="nl-BE" sz="1400">
                <a:solidFill>
                  <a:schemeClr val="tx1"/>
                </a:solidFill>
              </a:rPr>
              <a:t>17</a:t>
            </a:fld>
            <a:endParaRPr lang="nl-BE" sz="1400" dirty="0">
              <a:solidFill>
                <a:schemeClr val="tx1"/>
              </a:solidFill>
            </a:endParaRPr>
          </a:p>
        </p:txBody>
      </p:sp>
      <p:pic>
        <p:nvPicPr>
          <p:cNvPr id="6" name="Afbeelding 5">
            <a:extLst>
              <a:ext uri="{FF2B5EF4-FFF2-40B4-BE49-F238E27FC236}">
                <a16:creationId xmlns:a16="http://schemas.microsoft.com/office/drawing/2014/main" id="{030E8E39-1981-4CFB-9544-9BEB7B7413DC}"/>
              </a:ext>
            </a:extLst>
          </p:cNvPr>
          <p:cNvPicPr>
            <a:picLocks noChangeAspect="1"/>
          </p:cNvPicPr>
          <p:nvPr/>
        </p:nvPicPr>
        <p:blipFill>
          <a:blip r:embed="rId3"/>
          <a:stretch>
            <a:fillRect/>
          </a:stretch>
        </p:blipFill>
        <p:spPr>
          <a:xfrm>
            <a:off x="445254" y="1772816"/>
            <a:ext cx="10441861" cy="4617316"/>
          </a:xfrm>
          <a:prstGeom prst="rect">
            <a:avLst/>
          </a:prstGeom>
        </p:spPr>
      </p:pic>
      <p:sp>
        <p:nvSpPr>
          <p:cNvPr id="18" name="Titel 1">
            <a:extLst>
              <a:ext uri="{FF2B5EF4-FFF2-40B4-BE49-F238E27FC236}">
                <a16:creationId xmlns:a16="http://schemas.microsoft.com/office/drawing/2014/main" id="{A210D47E-C300-46DD-B703-94BA0D2292E5}"/>
              </a:ext>
            </a:extLst>
          </p:cNvPr>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err="1">
                <a:latin typeface="+mn-lt"/>
                <a:cs typeface="Helvetica" panose="020B0604020202020204" pitchFamily="34" charset="0"/>
              </a:rPr>
              <a:t>Arbeidsmarktparadox</a:t>
            </a:r>
            <a:r>
              <a:rPr lang="nl-BE" sz="2800" b="1" i="1" dirty="0">
                <a:latin typeface="+mn-lt"/>
                <a:cs typeface="Helvetica" panose="020B0604020202020204" pitchFamily="34" charset="0"/>
              </a:rPr>
              <a:t>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Hoge vacaturegraad in alle gewesten  </a:t>
            </a:r>
          </a:p>
        </p:txBody>
      </p:sp>
    </p:spTree>
    <p:extLst>
      <p:ext uri="{BB962C8B-B14F-4D97-AF65-F5344CB8AC3E}">
        <p14:creationId xmlns:p14="http://schemas.microsoft.com/office/powerpoint/2010/main" val="389946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7"/>
          <p:cNvGraphicFramePr>
            <a:graphicFrameLocks/>
          </p:cNvGraphicFramePr>
          <p:nvPr>
            <p:extLst>
              <p:ext uri="{D42A27DB-BD31-4B8C-83A1-F6EECF244321}">
                <p14:modId xmlns:p14="http://schemas.microsoft.com/office/powerpoint/2010/main" val="2318689697"/>
              </p:ext>
            </p:extLst>
          </p:nvPr>
        </p:nvGraphicFramePr>
        <p:xfrm>
          <a:off x="6637283" y="1355273"/>
          <a:ext cx="5179631" cy="4999242"/>
        </p:xfrm>
        <a:graphic>
          <a:graphicData uri="http://schemas.openxmlformats.org/drawingml/2006/chart">
            <c:chart xmlns:c="http://schemas.openxmlformats.org/drawingml/2006/chart" xmlns:r="http://schemas.openxmlformats.org/officeDocument/2006/relationships" r:id="rId2"/>
          </a:graphicData>
        </a:graphic>
      </p:graphicFrame>
      <p:sp>
        <p:nvSpPr>
          <p:cNvPr id="6" name="Tijdelijke aanduiding voor inhoud 3"/>
          <p:cNvSpPr>
            <a:spLocks noGrp="1"/>
          </p:cNvSpPr>
          <p:nvPr>
            <p:ph sz="half" idx="2"/>
          </p:nvPr>
        </p:nvSpPr>
        <p:spPr>
          <a:xfrm>
            <a:off x="669089" y="1999128"/>
            <a:ext cx="5108028" cy="4351338"/>
          </a:xfrm>
        </p:spPr>
        <p:txBody>
          <a:bodyPr>
            <a:normAutofit/>
          </a:bodyPr>
          <a:lstStyle/>
          <a:p>
            <a:pPr algn="just"/>
            <a:r>
              <a:rPr lang="nl-BE" sz="1600" dirty="0">
                <a:latin typeface="Calibri" panose="020F0502020204030204" pitchFamily="34" charset="0"/>
                <a:cs typeface="Helvetica" panose="020B0604020202020204" pitchFamily="34" charset="0"/>
              </a:rPr>
              <a:t>Uiteenlopende regionale arbeidsmarktinstroom houdt ook verband met belangrijke regionale verschillen in de afstemming van onderwijskwalificaties op de behoeften van de arbeidsmarkt…. </a:t>
            </a:r>
          </a:p>
          <a:p>
            <a:pPr algn="just"/>
            <a:r>
              <a:rPr lang="nl-BE" sz="1600" dirty="0">
                <a:latin typeface="Calibri" panose="020F0502020204030204" pitchFamily="34" charset="0"/>
                <a:cs typeface="Helvetica" panose="020B0604020202020204" pitchFamily="34" charset="0"/>
              </a:rPr>
              <a:t>…zowel aan de onderkant als aan de bovenkant van het onderwijsspectrum</a:t>
            </a: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b="1" dirty="0">
              <a:latin typeface="Calibri" panose="020F0502020204030204" pitchFamily="34" charset="0"/>
              <a:cs typeface="Helvetica" panose="020B0604020202020204" pitchFamily="34" charset="0"/>
            </a:endParaRPr>
          </a:p>
          <a:p>
            <a:pPr algn="just"/>
            <a:endParaRPr lang="nl-BE" sz="1600" b="1"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Regionale onderwijskloof</a:t>
            </a:r>
          </a:p>
          <a:p>
            <a:r>
              <a:rPr lang="nl-BE" sz="2400" i="1" dirty="0">
                <a:latin typeface="+mn-lt"/>
                <a:cs typeface="Helvetica" panose="020B0604020202020204" pitchFamily="34" charset="0"/>
              </a:rPr>
              <a:t>Uiteenlopende onderwijsoutput</a:t>
            </a:r>
          </a:p>
        </p:txBody>
      </p:sp>
      <p:sp>
        <p:nvSpPr>
          <p:cNvPr id="9" name="Tekstvak 8"/>
          <p:cNvSpPr txBox="1"/>
          <p:nvPr/>
        </p:nvSpPr>
        <p:spPr>
          <a:xfrm>
            <a:off x="6772349" y="6149257"/>
            <a:ext cx="1482650" cy="276999"/>
          </a:xfrm>
          <a:prstGeom prst="rect">
            <a:avLst/>
          </a:prstGeom>
          <a:noFill/>
        </p:spPr>
        <p:txBody>
          <a:bodyPr wrap="none" rtlCol="0">
            <a:spAutoFit/>
          </a:bodyPr>
          <a:lstStyle/>
          <a:p>
            <a:r>
              <a:rPr lang="nl-BE" sz="1200" dirty="0"/>
              <a:t>Bron: </a:t>
            </a:r>
            <a:r>
              <a:rPr lang="nl-BE" sz="1200" dirty="0" err="1"/>
              <a:t>Eurostat</a:t>
            </a:r>
            <a:r>
              <a:rPr lang="nl-BE" sz="1200" dirty="0"/>
              <a:t> - SILC </a:t>
            </a:r>
          </a:p>
        </p:txBody>
      </p:sp>
    </p:spTree>
    <p:extLst>
      <p:ext uri="{BB962C8B-B14F-4D97-AF65-F5344CB8AC3E}">
        <p14:creationId xmlns:p14="http://schemas.microsoft.com/office/powerpoint/2010/main" val="344072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iek 5"/>
          <p:cNvGraphicFramePr/>
          <p:nvPr>
            <p:extLst>
              <p:ext uri="{D42A27DB-BD31-4B8C-83A1-F6EECF244321}">
                <p14:modId xmlns:p14="http://schemas.microsoft.com/office/powerpoint/2010/main" val="2120509946"/>
              </p:ext>
            </p:extLst>
          </p:nvPr>
        </p:nvGraphicFramePr>
        <p:xfrm>
          <a:off x="6637283" y="2003177"/>
          <a:ext cx="5053509" cy="6359782"/>
        </p:xfrm>
        <a:graphic>
          <a:graphicData uri="http://schemas.openxmlformats.org/drawingml/2006/chart">
            <c:chart xmlns:c="http://schemas.openxmlformats.org/drawingml/2006/chart" xmlns:r="http://schemas.openxmlformats.org/officeDocument/2006/relationships" r:id="rId2"/>
          </a:graphicData>
        </a:graphic>
      </p:graphicFrame>
      <p:sp>
        <p:nvSpPr>
          <p:cNvPr id="2" name="Tekstvak 1"/>
          <p:cNvSpPr txBox="1"/>
          <p:nvPr/>
        </p:nvSpPr>
        <p:spPr>
          <a:xfrm>
            <a:off x="7788165" y="1833900"/>
            <a:ext cx="3483967" cy="338554"/>
          </a:xfrm>
          <a:prstGeom prst="rect">
            <a:avLst/>
          </a:prstGeom>
          <a:noFill/>
        </p:spPr>
        <p:txBody>
          <a:bodyPr wrap="none" rtlCol="0">
            <a:spAutoFit/>
          </a:bodyPr>
          <a:lstStyle/>
          <a:p>
            <a:r>
              <a:rPr lang="nl-BE" sz="1600" b="1" dirty="0"/>
              <a:t>Onderwijskwaliteit – PISA-scores 2016 </a:t>
            </a:r>
          </a:p>
        </p:txBody>
      </p:sp>
      <p:cxnSp>
        <p:nvCxnSpPr>
          <p:cNvPr id="5" name="Rechte verbindingslijn met pijl 4"/>
          <p:cNvCxnSpPr/>
          <p:nvPr/>
        </p:nvCxnSpPr>
        <p:spPr>
          <a:xfrm flipH="1" flipV="1">
            <a:off x="7457089" y="4092872"/>
            <a:ext cx="346841" cy="526425"/>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p:nvPr/>
        </p:nvCxnSpPr>
        <p:spPr>
          <a:xfrm flipV="1">
            <a:off x="9664262" y="4214461"/>
            <a:ext cx="433319" cy="40483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p:nvPr/>
        </p:nvSpPr>
        <p:spPr>
          <a:xfrm>
            <a:off x="6780233" y="6380537"/>
            <a:ext cx="1474765" cy="276999"/>
          </a:xfrm>
          <a:prstGeom prst="rect">
            <a:avLst/>
          </a:prstGeom>
          <a:noFill/>
        </p:spPr>
        <p:txBody>
          <a:bodyPr wrap="square" rtlCol="0">
            <a:spAutoFit/>
          </a:bodyPr>
          <a:lstStyle/>
          <a:p>
            <a:r>
              <a:rPr lang="nl-BE" sz="1200" dirty="0"/>
              <a:t>Bron: OESO.</a:t>
            </a:r>
          </a:p>
        </p:txBody>
      </p:sp>
      <p:sp>
        <p:nvSpPr>
          <p:cNvPr id="20"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Regionale onderwijskloof</a:t>
            </a:r>
          </a:p>
          <a:p>
            <a:r>
              <a:rPr lang="nl-BE" sz="2000" i="1" dirty="0">
                <a:latin typeface="+mn-lt"/>
                <a:cs typeface="Helvetica" panose="020B0604020202020204" pitchFamily="34" charset="0"/>
              </a:rPr>
              <a:t>Uiteenlopende onderwijsoutput</a:t>
            </a:r>
          </a:p>
        </p:txBody>
      </p:sp>
      <p:sp>
        <p:nvSpPr>
          <p:cNvPr id="13" name="Tijdelijke aanduiding voor inhoud 3"/>
          <p:cNvSpPr>
            <a:spLocks noGrp="1"/>
          </p:cNvSpPr>
          <p:nvPr>
            <p:ph sz="half" idx="2"/>
          </p:nvPr>
        </p:nvSpPr>
        <p:spPr>
          <a:xfrm>
            <a:off x="669089" y="1999128"/>
            <a:ext cx="5108028" cy="4351338"/>
          </a:xfrm>
        </p:spPr>
        <p:txBody>
          <a:bodyPr>
            <a:normAutofit/>
          </a:bodyPr>
          <a:lstStyle/>
          <a:p>
            <a:pPr algn="just"/>
            <a:r>
              <a:rPr lang="nl-BE" sz="1600" dirty="0">
                <a:latin typeface="Calibri" panose="020F0502020204030204" pitchFamily="34" charset="0"/>
                <a:cs typeface="Helvetica" panose="020B0604020202020204" pitchFamily="34" charset="0"/>
              </a:rPr>
              <a:t>Uiteenlopende regionale arbeidsmarktinstroom houdt ook verband met belangrijke regionale verschillen in de afstemming van onderwijskwalificaties op de behoeften van de arbeidsmarkt…. </a:t>
            </a:r>
          </a:p>
          <a:p>
            <a:pPr algn="just"/>
            <a:r>
              <a:rPr lang="nl-BE" sz="1600" dirty="0">
                <a:latin typeface="Calibri" panose="020F0502020204030204" pitchFamily="34" charset="0"/>
                <a:cs typeface="Helvetica" panose="020B0604020202020204" pitchFamily="34" charset="0"/>
              </a:rPr>
              <a:t>…zowel aan de onderkant als aan de bovenkant van het onderwijsspectrum</a:t>
            </a: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b="1" dirty="0">
              <a:latin typeface="Calibri" panose="020F0502020204030204" pitchFamily="34" charset="0"/>
              <a:cs typeface="Helvetica" panose="020B0604020202020204" pitchFamily="34" charset="0"/>
            </a:endParaRPr>
          </a:p>
          <a:p>
            <a:pPr algn="just"/>
            <a:endParaRPr lang="nl-BE" sz="1600" b="1"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59735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ek 7"/>
          <p:cNvGraphicFramePr/>
          <p:nvPr>
            <p:extLst>
              <p:ext uri="{D42A27DB-BD31-4B8C-83A1-F6EECF244321}">
                <p14:modId xmlns:p14="http://schemas.microsoft.com/office/powerpoint/2010/main" val="3583358561"/>
              </p:ext>
            </p:extLst>
          </p:nvPr>
        </p:nvGraphicFramePr>
        <p:xfrm>
          <a:off x="6029498" y="1698377"/>
          <a:ext cx="5600701" cy="5519919"/>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vak 1"/>
          <p:cNvSpPr txBox="1"/>
          <p:nvPr/>
        </p:nvSpPr>
        <p:spPr>
          <a:xfrm>
            <a:off x="9950459" y="2874281"/>
            <a:ext cx="914400" cy="101650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nl-BE" sz="1000" b="1" dirty="0">
                <a:latin typeface="Helvetica" panose="020B0604020202020204" pitchFamily="34" charset="0"/>
                <a:cs typeface="Helvetica" panose="020B0604020202020204" pitchFamily="34" charset="0"/>
              </a:rPr>
              <a:t>Hoogste 10  </a:t>
            </a:r>
          </a:p>
        </p:txBody>
      </p:sp>
      <p:sp>
        <p:nvSpPr>
          <p:cNvPr id="10" name="Tijdelijke aanduiding voor inhoud 3"/>
          <p:cNvSpPr txBox="1">
            <a:spLocks/>
          </p:cNvSpPr>
          <p:nvPr/>
        </p:nvSpPr>
        <p:spPr>
          <a:xfrm>
            <a:off x="837077" y="2140892"/>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latin typeface="Calibri" panose="020F0502020204030204" pitchFamily="34" charset="0"/>
                <a:cs typeface="Helvetica" panose="020B0604020202020204" pitchFamily="34" charset="0"/>
              </a:rPr>
              <a:t>Recente VIVES-studie (*) berekent op basis van o.a. verschillen in welvaart, omvang van regio’s en hun afwijkende beleidsvoorkeuren t.o.v. het landsgemiddelde een theoretische maatstaf van hun politieke bereidheid  om nog van hetzelfde land deel te blijven uitmaken. </a:t>
            </a:r>
          </a:p>
          <a:p>
            <a:pPr lvl="1" algn="just"/>
            <a:r>
              <a:rPr lang="nl-BE" sz="1600" dirty="0">
                <a:latin typeface="Calibri" panose="020F0502020204030204" pitchFamily="34" charset="0"/>
                <a:cs typeface="Helvetica" panose="020B0604020202020204" pitchFamily="34" charset="0"/>
              </a:rPr>
              <a:t>Uit een rangschikking van 263 Europese regio’s blijkt dat deze  bereidheid het kleinst is in Catalonië, gevolgd door Vlaanderen op  de 2</a:t>
            </a:r>
            <a:r>
              <a:rPr lang="nl-BE" sz="1600" baseline="30000" dirty="0">
                <a:latin typeface="Calibri" panose="020F0502020204030204" pitchFamily="34" charset="0"/>
                <a:cs typeface="Helvetica" panose="020B0604020202020204" pitchFamily="34" charset="0"/>
              </a:rPr>
              <a:t>de</a:t>
            </a:r>
            <a:r>
              <a:rPr lang="nl-BE" sz="1600" dirty="0">
                <a:latin typeface="Calibri" panose="020F0502020204030204" pitchFamily="34" charset="0"/>
                <a:cs typeface="Helvetica" panose="020B0604020202020204" pitchFamily="34" charset="0"/>
              </a:rPr>
              <a:t> plaats en Wallonië op de 7</a:t>
            </a:r>
            <a:r>
              <a:rPr lang="nl-BE" sz="1600" baseline="30000" dirty="0">
                <a:latin typeface="Calibri" panose="020F0502020204030204" pitchFamily="34" charset="0"/>
                <a:cs typeface="Helvetica" panose="020B0604020202020204" pitchFamily="34" charset="0"/>
              </a:rPr>
              <a:t>de</a:t>
            </a:r>
            <a:r>
              <a:rPr lang="nl-BE" sz="1600" dirty="0">
                <a:latin typeface="Calibri" panose="020F0502020204030204" pitchFamily="34" charset="0"/>
                <a:cs typeface="Helvetica" panose="020B0604020202020204" pitchFamily="34" charset="0"/>
              </a:rPr>
              <a:t> plaats. </a:t>
            </a:r>
          </a:p>
          <a:p>
            <a:pPr lvl="1" algn="just"/>
            <a:r>
              <a:rPr lang="nl-BE" sz="1600" dirty="0">
                <a:latin typeface="Calibri" panose="020F0502020204030204" pitchFamily="34" charset="0"/>
                <a:cs typeface="Helvetica" panose="020B0604020202020204" pitchFamily="34" charset="0"/>
              </a:rPr>
              <a:t>Aan de andere kant van het spectrum blijkt een zeer grote politieke homogeniteit tussen de regio’s in o.a.  Zwitserland, Nederland, Scandinavische landen. </a:t>
            </a:r>
          </a:p>
          <a:p>
            <a:pPr algn="just"/>
            <a:endParaRPr lang="nl-BE" sz="1400" dirty="0">
              <a:latin typeface="Calibri" panose="020F0502020204030204" pitchFamily="34" charset="0"/>
              <a:cs typeface="Helvetica" panose="020B0604020202020204" pitchFamily="34" charset="0"/>
            </a:endParaRPr>
          </a:p>
        </p:txBody>
      </p:sp>
      <p:sp>
        <p:nvSpPr>
          <p:cNvPr id="14" name="TextBox 18"/>
          <p:cNvSpPr txBox="1"/>
          <p:nvPr/>
        </p:nvSpPr>
        <p:spPr>
          <a:xfrm>
            <a:off x="890294" y="5485889"/>
            <a:ext cx="4970417" cy="461665"/>
          </a:xfrm>
          <a:prstGeom prst="rect">
            <a:avLst/>
          </a:prstGeom>
          <a:noFill/>
        </p:spPr>
        <p:txBody>
          <a:bodyPr wrap="square" rtlCol="0">
            <a:spAutoFit/>
          </a:bodyPr>
          <a:lstStyle/>
          <a:p>
            <a:pPr algn="l"/>
            <a:r>
              <a:rPr lang="nl-BE" sz="1200" dirty="0"/>
              <a:t>(*) Jacob Van Schoonbeek, </a:t>
            </a:r>
            <a:r>
              <a:rPr lang="nl-BE" sz="1200" dirty="0" err="1"/>
              <a:t>Regional</a:t>
            </a:r>
            <a:r>
              <a:rPr lang="nl-BE" sz="1200" dirty="0"/>
              <a:t> (In)</a:t>
            </a:r>
            <a:r>
              <a:rPr lang="nl-BE" sz="1200" dirty="0" err="1"/>
              <a:t>stability</a:t>
            </a:r>
            <a:r>
              <a:rPr lang="nl-BE" sz="1200" dirty="0"/>
              <a:t> in Europe. A </a:t>
            </a:r>
            <a:r>
              <a:rPr lang="nl-BE" sz="1200" dirty="0" err="1"/>
              <a:t>Quantitative</a:t>
            </a:r>
            <a:r>
              <a:rPr lang="nl-BE" sz="1200" dirty="0"/>
              <a:t> Model of State </a:t>
            </a:r>
            <a:r>
              <a:rPr lang="nl-BE" sz="1200" dirty="0" err="1"/>
              <a:t>Fragmentation</a:t>
            </a:r>
            <a:r>
              <a:rPr lang="nl-BE" sz="1200" i="1" dirty="0"/>
              <a:t>, VIVES </a:t>
            </a:r>
            <a:r>
              <a:rPr lang="nl-BE" sz="1200" i="1" dirty="0" err="1"/>
              <a:t>Discussion</a:t>
            </a:r>
            <a:r>
              <a:rPr lang="nl-BE" sz="1200" i="1" dirty="0"/>
              <a:t> Paper 56, September 2016</a:t>
            </a:r>
          </a:p>
        </p:txBody>
      </p:sp>
      <p:sp>
        <p:nvSpPr>
          <p:cNvPr id="16" name="Tekstvak 15"/>
          <p:cNvSpPr txBox="1"/>
          <p:nvPr/>
        </p:nvSpPr>
        <p:spPr>
          <a:xfrm>
            <a:off x="7519916" y="1802338"/>
            <a:ext cx="3496217" cy="677108"/>
          </a:xfrm>
          <a:prstGeom prst="rect">
            <a:avLst/>
          </a:prstGeom>
          <a:noFill/>
        </p:spPr>
        <p:txBody>
          <a:bodyPr wrap="square" rtlCol="0">
            <a:spAutoFit/>
          </a:bodyPr>
          <a:lstStyle/>
          <a:p>
            <a:pPr algn="ctr"/>
            <a:r>
              <a:rPr lang="nl-BE" sz="1400" b="1" dirty="0">
                <a:latin typeface="Helvetica" panose="020B0604020202020204" pitchFamily="34" charset="0"/>
                <a:cs typeface="Helvetica" panose="020B0604020202020204" pitchFamily="34" charset="0"/>
              </a:rPr>
              <a:t>Regionale politieke heterogeniteit </a:t>
            </a:r>
          </a:p>
          <a:p>
            <a:pPr algn="ctr"/>
            <a:r>
              <a:rPr lang="nl-BE" sz="1200" dirty="0">
                <a:latin typeface="Helvetica" panose="020B0604020202020204" pitchFamily="34" charset="0"/>
                <a:cs typeface="Helvetica" panose="020B0604020202020204" pitchFamily="34" charset="0"/>
              </a:rPr>
              <a:t>Politieke bereidheid van regio’s om tot hetzelfde land te blijven behoren</a:t>
            </a:r>
          </a:p>
        </p:txBody>
      </p:sp>
      <p:sp>
        <p:nvSpPr>
          <p:cNvPr id="11"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Toenemende regionale politieke verscheidenheid in Europa  </a:t>
            </a:r>
          </a:p>
          <a:p>
            <a:r>
              <a:rPr lang="nl-BE" sz="2000" i="1" dirty="0">
                <a:latin typeface="+mn-lt"/>
                <a:cs typeface="Helvetica" panose="020B0604020202020204" pitchFamily="34" charset="0"/>
              </a:rPr>
              <a:t>Catalonië </a:t>
            </a:r>
            <a:r>
              <a:rPr lang="nl-BE" sz="2000" i="1" dirty="0" err="1">
                <a:latin typeface="+mn-lt"/>
                <a:cs typeface="Helvetica" panose="020B0604020202020204" pitchFamily="34" charset="0"/>
              </a:rPr>
              <a:t>secessiekandidaat</a:t>
            </a:r>
            <a:r>
              <a:rPr lang="nl-BE" sz="2000" i="1" dirty="0">
                <a:latin typeface="+mn-lt"/>
                <a:cs typeface="Helvetica" panose="020B0604020202020204" pitchFamily="34" charset="0"/>
              </a:rPr>
              <a:t> nr. 1 in Europa, gevolgd door…</a:t>
            </a:r>
          </a:p>
        </p:txBody>
      </p:sp>
    </p:spTree>
    <p:extLst>
      <p:ext uri="{BB962C8B-B14F-4D97-AF65-F5344CB8AC3E}">
        <p14:creationId xmlns:p14="http://schemas.microsoft.com/office/powerpoint/2010/main" val="29126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fiek 12"/>
          <p:cNvGraphicFramePr/>
          <p:nvPr>
            <p:extLst>
              <p:ext uri="{D42A27DB-BD31-4B8C-83A1-F6EECF244321}">
                <p14:modId xmlns:p14="http://schemas.microsoft.com/office/powerpoint/2010/main" val="858587787"/>
              </p:ext>
            </p:extLst>
          </p:nvPr>
        </p:nvGraphicFramePr>
        <p:xfrm>
          <a:off x="6323690" y="1439333"/>
          <a:ext cx="605499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3"/>
          <p:cNvSpPr txBox="1">
            <a:spLocks noChangeArrowheads="1"/>
          </p:cNvSpPr>
          <p:nvPr/>
        </p:nvSpPr>
        <p:spPr bwMode="auto">
          <a:xfrm>
            <a:off x="7131427" y="1607506"/>
            <a:ext cx="4439515" cy="523220"/>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Aandeel langdurige werklozen </a:t>
            </a:r>
          </a:p>
          <a:p>
            <a:pPr algn="ctr"/>
            <a:r>
              <a:rPr lang="nl-NL" sz="1200" dirty="0">
                <a:latin typeface="Calibri" panose="020F0502020204030204" pitchFamily="34" charset="0"/>
                <a:cs typeface="Helvetica" panose="020B0604020202020204" pitchFamily="34" charset="0"/>
              </a:rPr>
              <a:t>(2015, langer dan 1 jaar, in %)</a:t>
            </a:r>
          </a:p>
        </p:txBody>
      </p:sp>
      <p:graphicFrame>
        <p:nvGraphicFramePr>
          <p:cNvPr id="5" name="Grafiek 4"/>
          <p:cNvGraphicFramePr/>
          <p:nvPr>
            <p:extLst/>
          </p:nvPr>
        </p:nvGraphicFramePr>
        <p:xfrm>
          <a:off x="675040" y="1466193"/>
          <a:ext cx="4779829" cy="488103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Arbeidsmarktkloof</a:t>
            </a:r>
          </a:p>
          <a:p>
            <a:r>
              <a:rPr lang="nl-BE" sz="2400" i="1" dirty="0">
                <a:latin typeface="+mn-lt"/>
                <a:cs typeface="Helvetica" panose="020B0604020202020204" pitchFamily="34" charset="0"/>
              </a:rPr>
              <a:t>   </a:t>
            </a:r>
            <a:r>
              <a:rPr lang="nl-BE" sz="2000" i="1" dirty="0">
                <a:latin typeface="+mn-lt"/>
                <a:cs typeface="Helvetica" panose="020B0604020202020204" pitchFamily="34" charset="0"/>
              </a:rPr>
              <a:t>= armoedekloof</a:t>
            </a:r>
          </a:p>
        </p:txBody>
      </p:sp>
      <p:sp>
        <p:nvSpPr>
          <p:cNvPr id="8" name="Tekstvak 7"/>
          <p:cNvSpPr txBox="1"/>
          <p:nvPr/>
        </p:nvSpPr>
        <p:spPr>
          <a:xfrm>
            <a:off x="828713" y="6116393"/>
            <a:ext cx="5003357" cy="461665"/>
          </a:xfrm>
          <a:prstGeom prst="rect">
            <a:avLst/>
          </a:prstGeom>
          <a:noFill/>
        </p:spPr>
        <p:txBody>
          <a:bodyPr wrap="none" rtlCol="0">
            <a:spAutoFit/>
          </a:bodyPr>
          <a:lstStyle/>
          <a:p>
            <a:r>
              <a:rPr lang="nl-BE" sz="1200" dirty="0"/>
              <a:t>(*) Armoededrempel = 60% van ‘equivalent’ mediaan beschikbaar inkomen</a:t>
            </a:r>
          </a:p>
          <a:p>
            <a:r>
              <a:rPr lang="nl-BE" sz="1200" dirty="0"/>
              <a:t> (in 2016: 1115 euro per maand voor alleenstaande). Bron: </a:t>
            </a:r>
            <a:r>
              <a:rPr lang="nl-BE" sz="1200" dirty="0" err="1"/>
              <a:t>Eurostat</a:t>
            </a:r>
            <a:r>
              <a:rPr lang="nl-BE" sz="1200" dirty="0"/>
              <a:t> - SILC</a:t>
            </a:r>
          </a:p>
        </p:txBody>
      </p:sp>
      <p:sp>
        <p:nvSpPr>
          <p:cNvPr id="12" name="Tekstvak 11"/>
          <p:cNvSpPr txBox="1"/>
          <p:nvPr/>
        </p:nvSpPr>
        <p:spPr>
          <a:xfrm>
            <a:off x="6772349" y="6271842"/>
            <a:ext cx="1482650" cy="276999"/>
          </a:xfrm>
          <a:prstGeom prst="rect">
            <a:avLst/>
          </a:prstGeom>
          <a:noFill/>
        </p:spPr>
        <p:txBody>
          <a:bodyPr wrap="none" rtlCol="0">
            <a:spAutoFit/>
          </a:bodyPr>
          <a:lstStyle/>
          <a:p>
            <a:r>
              <a:rPr lang="nl-BE" sz="1200" dirty="0"/>
              <a:t>Bron: </a:t>
            </a:r>
            <a:r>
              <a:rPr lang="nl-BE" sz="1200" dirty="0" err="1"/>
              <a:t>Eurostat</a:t>
            </a:r>
            <a:r>
              <a:rPr lang="nl-BE" sz="1200" dirty="0"/>
              <a:t> - SILC </a:t>
            </a:r>
          </a:p>
        </p:txBody>
      </p:sp>
    </p:spTree>
    <p:extLst>
      <p:ext uri="{BB962C8B-B14F-4D97-AF65-F5344CB8AC3E}">
        <p14:creationId xmlns:p14="http://schemas.microsoft.com/office/powerpoint/2010/main" val="77348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ek 1"/>
          <p:cNvGraphicFramePr>
            <a:graphicFrameLocks/>
          </p:cNvGraphicFramePr>
          <p:nvPr>
            <p:extLst>
              <p:ext uri="{D42A27DB-BD31-4B8C-83A1-F6EECF244321}">
                <p14:modId xmlns:p14="http://schemas.microsoft.com/office/powerpoint/2010/main" val="923265317"/>
              </p:ext>
            </p:extLst>
          </p:nvPr>
        </p:nvGraphicFramePr>
        <p:xfrm>
          <a:off x="6400801" y="1198596"/>
          <a:ext cx="5187314" cy="29851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ek 2"/>
          <p:cNvGraphicFramePr>
            <a:graphicFrameLocks/>
          </p:cNvGraphicFramePr>
          <p:nvPr>
            <p:extLst>
              <p:ext uri="{D42A27DB-BD31-4B8C-83A1-F6EECF244321}">
                <p14:modId xmlns:p14="http://schemas.microsoft.com/office/powerpoint/2010/main" val="2707251195"/>
              </p:ext>
            </p:extLst>
          </p:nvPr>
        </p:nvGraphicFramePr>
        <p:xfrm>
          <a:off x="6835140" y="3813085"/>
          <a:ext cx="4752975" cy="2712721"/>
        </p:xfrm>
        <a:graphic>
          <a:graphicData uri="http://schemas.openxmlformats.org/drawingml/2006/chart">
            <c:chart xmlns:c="http://schemas.openxmlformats.org/drawingml/2006/chart" xmlns:r="http://schemas.openxmlformats.org/officeDocument/2006/relationships" r:id="rId3"/>
          </a:graphicData>
        </a:graphic>
      </p:graphicFrame>
      <p:sp>
        <p:nvSpPr>
          <p:cNvPr id="4" name="Ovaal 3"/>
          <p:cNvSpPr/>
          <p:nvPr/>
        </p:nvSpPr>
        <p:spPr>
          <a:xfrm>
            <a:off x="9681029" y="4183741"/>
            <a:ext cx="2046514" cy="18659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Centrale loonvorming en sociale zekerheid</a:t>
            </a:r>
          </a:p>
          <a:p>
            <a:r>
              <a:rPr lang="nl-BE" sz="2000" i="1" dirty="0">
                <a:latin typeface="+mn-lt"/>
                <a:cs typeface="Helvetica" panose="020B0604020202020204" pitchFamily="34" charset="0"/>
              </a:rPr>
              <a:t>Onaangepast aan regionaal uiteenlopende productiviteitsgroei</a:t>
            </a:r>
          </a:p>
        </p:txBody>
      </p:sp>
      <p:sp>
        <p:nvSpPr>
          <p:cNvPr id="13" name="Tekstvak 12"/>
          <p:cNvSpPr txBox="1"/>
          <p:nvPr/>
        </p:nvSpPr>
        <p:spPr>
          <a:xfrm>
            <a:off x="6713489" y="6470239"/>
            <a:ext cx="1474765" cy="276999"/>
          </a:xfrm>
          <a:prstGeom prst="rect">
            <a:avLst/>
          </a:prstGeom>
          <a:noFill/>
        </p:spPr>
        <p:txBody>
          <a:bodyPr wrap="square" rtlCol="0">
            <a:spAutoFit/>
          </a:bodyPr>
          <a:lstStyle/>
          <a:p>
            <a:r>
              <a:rPr lang="nl-BE" sz="1200" dirty="0"/>
              <a:t>Bron: Planbureau</a:t>
            </a:r>
          </a:p>
        </p:txBody>
      </p:sp>
      <p:sp>
        <p:nvSpPr>
          <p:cNvPr id="15" name="Tijdelijke aanduiding voor inhoud 3"/>
          <p:cNvSpPr txBox="1">
            <a:spLocks/>
          </p:cNvSpPr>
          <p:nvPr/>
        </p:nvSpPr>
        <p:spPr>
          <a:xfrm>
            <a:off x="821489" y="2151528"/>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err="1">
                <a:cs typeface="Helvetica" panose="020B0604020202020204" pitchFamily="34" charset="0"/>
              </a:rPr>
              <a:t>CAO’s</a:t>
            </a:r>
            <a:r>
              <a:rPr lang="nl-BE" sz="1600" dirty="0">
                <a:cs typeface="Helvetica" panose="020B0604020202020204" pitchFamily="34" charset="0"/>
              </a:rPr>
              <a:t> op nationaal/sectoraal niveau en automatische indexering belemmeren afstemming van de lonen op regionale productiviteitsverschillen…</a:t>
            </a:r>
            <a:endParaRPr lang="nl-BE" sz="1600" dirty="0">
              <a:latin typeface="Calibri" panose="020F0502020204030204" pitchFamily="34" charset="0"/>
              <a:cs typeface="Helvetica" panose="020B0604020202020204" pitchFamily="34" charset="0"/>
            </a:endParaRPr>
          </a:p>
          <a:p>
            <a:pPr algn="just"/>
            <a:r>
              <a:rPr lang="nl-BE" sz="1600" dirty="0">
                <a:latin typeface="Calibri" panose="020F0502020204030204" pitchFamily="34" charset="0"/>
                <a:cs typeface="Helvetica" panose="020B0604020202020204" pitchFamily="34" charset="0"/>
              </a:rPr>
              <a:t>… wat  samen met centrale sociale zekerheid de  regionale arbeidsmarktkloof nog verbreedt.</a:t>
            </a:r>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1872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742973" y="6340104"/>
            <a:ext cx="4663440" cy="276999"/>
          </a:xfrm>
          <a:prstGeom prst="rect">
            <a:avLst/>
          </a:prstGeom>
          <a:noFill/>
        </p:spPr>
        <p:txBody>
          <a:bodyPr wrap="square" rtlCol="0">
            <a:spAutoFit/>
          </a:bodyPr>
          <a:lstStyle/>
          <a:p>
            <a:r>
              <a:rPr lang="nl-BE" sz="1200" dirty="0"/>
              <a:t>Bron: RSZ-statistiek ‘gelijkgestelde dagen in staking of </a:t>
            </a:r>
            <a:r>
              <a:rPr lang="nl-BE" sz="1200" dirty="0" err="1"/>
              <a:t>lock</a:t>
            </a:r>
            <a:r>
              <a:rPr lang="nl-BE" sz="1200" dirty="0"/>
              <a:t> out’</a:t>
            </a:r>
          </a:p>
        </p:txBody>
      </p:sp>
      <p:sp>
        <p:nvSpPr>
          <p:cNvPr id="11"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Het gestolde land</a:t>
            </a:r>
          </a:p>
          <a:p>
            <a:r>
              <a:rPr lang="nl-BE" sz="2000" i="1" dirty="0">
                <a:latin typeface="+mn-lt"/>
                <a:cs typeface="Helvetica" panose="020B0604020202020204" pitchFamily="34" charset="0"/>
              </a:rPr>
              <a:t>Taalgrens = stakingsgrens?</a:t>
            </a:r>
          </a:p>
        </p:txBody>
      </p:sp>
      <p:sp>
        <p:nvSpPr>
          <p:cNvPr id="10" name="Tijdelijke aanduiding voor inhoud 3"/>
          <p:cNvSpPr txBox="1">
            <a:spLocks/>
          </p:cNvSpPr>
          <p:nvPr/>
        </p:nvSpPr>
        <p:spPr>
          <a:xfrm>
            <a:off x="821489" y="2151528"/>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a:latin typeface="Calibri" panose="020F0502020204030204" pitchFamily="34" charset="0"/>
                <a:cs typeface="Helvetica" panose="020B0604020202020204" pitchFamily="34" charset="0"/>
              </a:rPr>
              <a:t>Fundamentele sociaaleconomische hervormingen zijn </a:t>
            </a:r>
            <a:r>
              <a:rPr lang="nl-BE" sz="1600" dirty="0">
                <a:latin typeface="Calibri" panose="020F0502020204030204" pitchFamily="34" charset="0"/>
                <a:cs typeface="Helvetica" panose="020B0604020202020204" pitchFamily="34" charset="0"/>
              </a:rPr>
              <a:t>in de Belgische context echter zeer moeilijk (cf. ‘Het gestolde land’)…</a:t>
            </a:r>
          </a:p>
          <a:p>
            <a:pPr algn="just"/>
            <a:r>
              <a:rPr lang="nl-BE" sz="1600" dirty="0">
                <a:latin typeface="Calibri" panose="020F0502020204030204" pitchFamily="34" charset="0"/>
                <a:cs typeface="Helvetica" panose="020B0604020202020204" pitchFamily="34" charset="0"/>
              </a:rPr>
              <a:t>…en stuiten vooral in Wallonië op weerstand…</a:t>
            </a:r>
          </a:p>
          <a:p>
            <a:pPr algn="just"/>
            <a:r>
              <a:rPr lang="nl-BE" sz="1600" dirty="0">
                <a:latin typeface="Calibri" panose="020F0502020204030204" pitchFamily="34" charset="0"/>
                <a:cs typeface="Helvetica" panose="020B0604020202020204" pitchFamily="34" charset="0"/>
              </a:rPr>
              <a:t>…resulterend in halfslachtige compromissen, oplopend overheidsbeslag en hoge overheidsschuld.</a:t>
            </a: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graphicFrame>
        <p:nvGraphicFramePr>
          <p:cNvPr id="12" name="Grafiek 11">
            <a:extLst>
              <a:ext uri="{FF2B5EF4-FFF2-40B4-BE49-F238E27FC236}">
                <a16:creationId xmlns:a16="http://schemas.microsoft.com/office/drawing/2014/main" id="{95738EE2-7462-4D24-B664-54D6D241F612}"/>
              </a:ext>
            </a:extLst>
          </p:cNvPr>
          <p:cNvGraphicFramePr>
            <a:graphicFrameLocks/>
          </p:cNvGraphicFramePr>
          <p:nvPr>
            <p:extLst>
              <p:ext uri="{D42A27DB-BD31-4B8C-83A1-F6EECF244321}">
                <p14:modId xmlns:p14="http://schemas.microsoft.com/office/powerpoint/2010/main" val="4101724676"/>
              </p:ext>
            </p:extLst>
          </p:nvPr>
        </p:nvGraphicFramePr>
        <p:xfrm>
          <a:off x="6164562" y="1632081"/>
          <a:ext cx="5641681" cy="470802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kstvak 12">
            <a:extLst>
              <a:ext uri="{FF2B5EF4-FFF2-40B4-BE49-F238E27FC236}">
                <a16:creationId xmlns:a16="http://schemas.microsoft.com/office/drawing/2014/main" id="{2C425B4D-B3E1-452A-860D-6999B1C0AD9A}"/>
              </a:ext>
            </a:extLst>
          </p:cNvPr>
          <p:cNvSpPr txBox="1"/>
          <p:nvPr/>
        </p:nvSpPr>
        <p:spPr>
          <a:xfrm>
            <a:off x="8161408" y="1982251"/>
            <a:ext cx="3021981" cy="338554"/>
          </a:xfrm>
          <a:prstGeom prst="rect">
            <a:avLst/>
          </a:prstGeom>
          <a:noFill/>
        </p:spPr>
        <p:txBody>
          <a:bodyPr wrap="none" rtlCol="0">
            <a:spAutoFit/>
          </a:bodyPr>
          <a:lstStyle/>
          <a:p>
            <a:r>
              <a:rPr lang="nl-BE" sz="1600" b="1" dirty="0">
                <a:latin typeface="HelveticaNeueLT Std Cn" panose="020B0506030502030204" pitchFamily="34" charset="0"/>
              </a:rPr>
              <a:t>Stakingsdagen per werkende</a:t>
            </a:r>
          </a:p>
        </p:txBody>
      </p:sp>
    </p:spTree>
    <p:extLst>
      <p:ext uri="{BB962C8B-B14F-4D97-AF65-F5344CB8AC3E}">
        <p14:creationId xmlns:p14="http://schemas.microsoft.com/office/powerpoint/2010/main" val="290896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Placeholder 8"/>
          <p:cNvGraphicFramePr>
            <a:graphicFrameLocks noGrp="1"/>
          </p:cNvGraphicFramePr>
          <p:nvPr>
            <p:ph type="chart" sz="quarter" idx="11"/>
            <p:extLst>
              <p:ext uri="{D42A27DB-BD31-4B8C-83A1-F6EECF244321}">
                <p14:modId xmlns:p14="http://schemas.microsoft.com/office/powerpoint/2010/main" val="1056400751"/>
              </p:ext>
            </p:extLst>
          </p:nvPr>
        </p:nvGraphicFramePr>
        <p:xfrm>
          <a:off x="157655" y="1908773"/>
          <a:ext cx="10258825" cy="4444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Placeholder 12"/>
          <p:cNvGraphicFramePr>
            <a:graphicFrameLocks noGrp="1"/>
          </p:cNvGraphicFramePr>
          <p:nvPr>
            <p:ph type="chart" sz="quarter" idx="12"/>
            <p:extLst>
              <p:ext uri="{D42A27DB-BD31-4B8C-83A1-F6EECF244321}">
                <p14:modId xmlns:p14="http://schemas.microsoft.com/office/powerpoint/2010/main" val="3651386629"/>
              </p:ext>
            </p:extLst>
          </p:nvPr>
        </p:nvGraphicFramePr>
        <p:xfrm>
          <a:off x="6700865" y="1787218"/>
          <a:ext cx="5139037" cy="437646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9552384" y="6093296"/>
            <a:ext cx="924520" cy="6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err="1"/>
          </a:p>
        </p:txBody>
      </p:sp>
      <p:sp>
        <p:nvSpPr>
          <p:cNvPr id="17" name="TextBox 16"/>
          <p:cNvSpPr txBox="1"/>
          <p:nvPr/>
        </p:nvSpPr>
        <p:spPr>
          <a:xfrm>
            <a:off x="892156" y="1810178"/>
            <a:ext cx="4385287" cy="553998"/>
          </a:xfrm>
          <a:prstGeom prst="rect">
            <a:avLst/>
          </a:prstGeom>
          <a:noFill/>
        </p:spPr>
        <p:txBody>
          <a:bodyPr wrap="square" rtlCol="0">
            <a:spAutoFit/>
          </a:bodyPr>
          <a:lstStyle/>
          <a:p>
            <a:pPr algn="ctr"/>
            <a:r>
              <a:rPr lang="nl-NL" sz="1600" b="1" dirty="0"/>
              <a:t>Totale overheidsontvangsten</a:t>
            </a:r>
            <a:br>
              <a:rPr lang="nl-NL" sz="1600" dirty="0"/>
            </a:br>
            <a:r>
              <a:rPr lang="nl-NL" sz="1400" dirty="0"/>
              <a:t>(in % van BBP)</a:t>
            </a:r>
          </a:p>
        </p:txBody>
      </p:sp>
      <p:sp>
        <p:nvSpPr>
          <p:cNvPr id="18" name="TextBox 17"/>
          <p:cNvSpPr txBox="1"/>
          <p:nvPr/>
        </p:nvSpPr>
        <p:spPr>
          <a:xfrm>
            <a:off x="7218779" y="1808698"/>
            <a:ext cx="4385287" cy="553998"/>
          </a:xfrm>
          <a:prstGeom prst="rect">
            <a:avLst/>
          </a:prstGeom>
          <a:noFill/>
        </p:spPr>
        <p:txBody>
          <a:bodyPr wrap="square" rtlCol="0">
            <a:spAutoFit/>
          </a:bodyPr>
          <a:lstStyle/>
          <a:p>
            <a:pPr algn="ctr"/>
            <a:r>
              <a:rPr lang="nl-NL" sz="1600" b="1" dirty="0"/>
              <a:t>Overheidsuitgaven, excl. rentelasten</a:t>
            </a:r>
            <a:br>
              <a:rPr lang="nl-NL" sz="1600" b="1" dirty="0"/>
            </a:br>
            <a:r>
              <a:rPr lang="nl-NL" sz="1400" dirty="0"/>
              <a:t>(in % van BBP)</a:t>
            </a:r>
          </a:p>
        </p:txBody>
      </p:sp>
      <p:sp>
        <p:nvSpPr>
          <p:cNvPr id="10"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Het gestolde land</a:t>
            </a:r>
          </a:p>
          <a:p>
            <a:r>
              <a:rPr lang="nl-BE" sz="2000" i="1" dirty="0">
                <a:latin typeface="+mn-lt"/>
                <a:cs typeface="Helvetica" panose="020B0604020202020204" pitchFamily="34" charset="0"/>
              </a:rPr>
              <a:t>Hoge belastingdruk, hoge overheidsuitgaven</a:t>
            </a:r>
          </a:p>
        </p:txBody>
      </p:sp>
      <p:sp>
        <p:nvSpPr>
          <p:cNvPr id="22" name="Tekstvak 21"/>
          <p:cNvSpPr txBox="1"/>
          <p:nvPr/>
        </p:nvSpPr>
        <p:spPr>
          <a:xfrm>
            <a:off x="901780" y="6263934"/>
            <a:ext cx="1474765" cy="276999"/>
          </a:xfrm>
          <a:prstGeom prst="rect">
            <a:avLst/>
          </a:prstGeom>
          <a:noFill/>
        </p:spPr>
        <p:txBody>
          <a:bodyPr wrap="square" rtlCol="0">
            <a:spAutoFit/>
          </a:bodyPr>
          <a:lstStyle/>
          <a:p>
            <a:r>
              <a:rPr lang="nl-BE" sz="1200" dirty="0"/>
              <a:t>Bron: EC (</a:t>
            </a:r>
            <a:r>
              <a:rPr lang="nl-BE" sz="1200" dirty="0" err="1"/>
              <a:t>Ameco</a:t>
            </a:r>
            <a:r>
              <a:rPr lang="nl-BE" sz="1200" dirty="0"/>
              <a:t>)</a:t>
            </a:r>
          </a:p>
        </p:txBody>
      </p:sp>
    </p:spTree>
    <p:extLst>
      <p:ext uri="{BB962C8B-B14F-4D97-AF65-F5344CB8AC3E}">
        <p14:creationId xmlns:p14="http://schemas.microsoft.com/office/powerpoint/2010/main" val="1556882926"/>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59"/>
          <p:cNvGraphicFramePr>
            <a:graphicFrameLocks noChangeAspect="1"/>
          </p:cNvGraphicFramePr>
          <p:nvPr>
            <p:extLst/>
          </p:nvPr>
        </p:nvGraphicFramePr>
        <p:xfrm>
          <a:off x="346841" y="2114404"/>
          <a:ext cx="5280699" cy="477082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3"/>
          <p:cNvSpPr txBox="1">
            <a:spLocks noChangeArrowheads="1"/>
          </p:cNvSpPr>
          <p:nvPr/>
        </p:nvSpPr>
        <p:spPr bwMode="auto">
          <a:xfrm>
            <a:off x="947507" y="1880307"/>
            <a:ext cx="4439515" cy="492443"/>
          </a:xfrm>
          <a:prstGeom prst="rect">
            <a:avLst/>
          </a:prstGeom>
          <a:noFill/>
          <a:ln w="9525">
            <a:noFill/>
            <a:miter lim="800000"/>
            <a:headEnd/>
            <a:tailEnd/>
          </a:ln>
          <a:effectLst/>
        </p:spPr>
        <p:txBody>
          <a:bodyPr wrap="square">
            <a:spAutoFit/>
          </a:bodyPr>
          <a:lstStyle/>
          <a:p>
            <a:pPr algn="ctr"/>
            <a:r>
              <a:rPr lang="nl-NL" sz="1400" b="1" dirty="0">
                <a:latin typeface="Helvetica" panose="020B0604020202020204" pitchFamily="34" charset="0"/>
                <a:cs typeface="Helvetica" panose="020B0604020202020204" pitchFamily="34" charset="0"/>
              </a:rPr>
              <a:t>Directe belastingen en sociale bijdragen                             </a:t>
            </a:r>
            <a:r>
              <a:rPr lang="nl-NL" sz="1200" dirty="0">
                <a:latin typeface="Helvetica" panose="020B0604020202020204" pitchFamily="34" charset="0"/>
                <a:cs typeface="Helvetica" panose="020B0604020202020204" pitchFamily="34" charset="0"/>
              </a:rPr>
              <a:t>(in % van belastbaar gezinsinkomen)</a:t>
            </a:r>
          </a:p>
        </p:txBody>
      </p:sp>
      <p:sp>
        <p:nvSpPr>
          <p:cNvPr id="9"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Hoge en (tot 2014) oplopende belastingdruk </a:t>
            </a:r>
          </a:p>
          <a:p>
            <a:r>
              <a:rPr lang="nl-BE" sz="2400" i="1" dirty="0">
                <a:latin typeface="+mn-lt"/>
                <a:cs typeface="Helvetica" panose="020B0604020202020204" pitchFamily="34" charset="0"/>
              </a:rPr>
              <a:t>  </a:t>
            </a:r>
            <a:r>
              <a:rPr lang="nl-BE" sz="2000" i="1" dirty="0">
                <a:latin typeface="+mn-lt"/>
                <a:cs typeface="Helvetica" panose="020B0604020202020204" pitchFamily="34" charset="0"/>
              </a:rPr>
              <a:t>= hoge en voortdurend oplopende solidariteitsfactuur voor Vlaanderen</a:t>
            </a:r>
          </a:p>
        </p:txBody>
      </p:sp>
      <p:sp>
        <p:nvSpPr>
          <p:cNvPr id="11" name="Tekstvak 10"/>
          <p:cNvSpPr txBox="1"/>
          <p:nvPr/>
        </p:nvSpPr>
        <p:spPr>
          <a:xfrm>
            <a:off x="837148" y="6192205"/>
            <a:ext cx="2576874" cy="276999"/>
          </a:xfrm>
          <a:prstGeom prst="rect">
            <a:avLst/>
          </a:prstGeom>
          <a:noFill/>
        </p:spPr>
        <p:txBody>
          <a:bodyPr wrap="square" rtlCol="0">
            <a:spAutoFit/>
          </a:bodyPr>
          <a:lstStyle/>
          <a:p>
            <a:r>
              <a:rPr lang="nl-BE" sz="1200" dirty="0"/>
              <a:t>Bron: NBB, Regionale rekeningen.</a:t>
            </a:r>
          </a:p>
        </p:txBody>
      </p:sp>
      <p:graphicFrame>
        <p:nvGraphicFramePr>
          <p:cNvPr id="12" name="Tijdelijke aanduiding voor inhoud 6"/>
          <p:cNvGraphicFramePr>
            <a:graphicFrameLocks/>
          </p:cNvGraphicFramePr>
          <p:nvPr>
            <p:extLst>
              <p:ext uri="{D42A27DB-BD31-4B8C-83A1-F6EECF244321}">
                <p14:modId xmlns:p14="http://schemas.microsoft.com/office/powerpoint/2010/main" val="4243593849"/>
              </p:ext>
            </p:extLst>
          </p:nvPr>
        </p:nvGraphicFramePr>
        <p:xfrm>
          <a:off x="6747639" y="1825625"/>
          <a:ext cx="5029523" cy="46123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7236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947507" y="1880307"/>
            <a:ext cx="4439515" cy="492443"/>
          </a:xfrm>
          <a:prstGeom prst="rect">
            <a:avLst/>
          </a:prstGeom>
          <a:noFill/>
          <a:ln w="9525">
            <a:noFill/>
            <a:miter lim="800000"/>
            <a:headEnd/>
            <a:tailEnd/>
          </a:ln>
          <a:effectLst/>
        </p:spPr>
        <p:txBody>
          <a:bodyPr wrap="square">
            <a:spAutoFit/>
          </a:bodyPr>
          <a:lstStyle/>
          <a:p>
            <a:pPr algn="ctr"/>
            <a:r>
              <a:rPr lang="nl-NL" sz="1400" b="1" dirty="0">
                <a:latin typeface="Helvetica" panose="020B0604020202020204" pitchFamily="34" charset="0"/>
                <a:cs typeface="Helvetica" panose="020B0604020202020204" pitchFamily="34" charset="0"/>
              </a:rPr>
              <a:t>Sociale uitkeringen                                                   </a:t>
            </a:r>
            <a:r>
              <a:rPr lang="nl-NL" sz="1200" dirty="0">
                <a:latin typeface="Helvetica" panose="020B0604020202020204" pitchFamily="34" charset="0"/>
                <a:cs typeface="Helvetica" panose="020B0604020202020204" pitchFamily="34" charset="0"/>
              </a:rPr>
              <a:t>(in % van beschikbaar inkomen)</a:t>
            </a:r>
          </a:p>
        </p:txBody>
      </p:sp>
      <p:sp>
        <p:nvSpPr>
          <p:cNvPr id="9"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Oplopende uitkeringsafhankelijkheid, ook in Vlaanderen…</a:t>
            </a:r>
          </a:p>
          <a:p>
            <a:r>
              <a:rPr lang="nl-BE" sz="2400" i="1" dirty="0">
                <a:latin typeface="+mn-lt"/>
                <a:cs typeface="Helvetica" panose="020B0604020202020204" pitchFamily="34" charset="0"/>
              </a:rPr>
              <a:t> </a:t>
            </a:r>
            <a:r>
              <a:rPr lang="nl-BE" sz="2000" i="1" dirty="0">
                <a:latin typeface="+mn-lt"/>
                <a:cs typeface="Helvetica" panose="020B0604020202020204" pitchFamily="34" charset="0"/>
              </a:rPr>
              <a:t>…zet deze solidariteitsfactuur onder toenemende economische en politieke druk</a:t>
            </a:r>
          </a:p>
        </p:txBody>
      </p:sp>
      <p:sp>
        <p:nvSpPr>
          <p:cNvPr id="11" name="Tekstvak 10"/>
          <p:cNvSpPr txBox="1"/>
          <p:nvPr/>
        </p:nvSpPr>
        <p:spPr>
          <a:xfrm>
            <a:off x="837148" y="6192205"/>
            <a:ext cx="2576874" cy="276999"/>
          </a:xfrm>
          <a:prstGeom prst="rect">
            <a:avLst/>
          </a:prstGeom>
          <a:noFill/>
        </p:spPr>
        <p:txBody>
          <a:bodyPr wrap="square" rtlCol="0">
            <a:spAutoFit/>
          </a:bodyPr>
          <a:lstStyle/>
          <a:p>
            <a:r>
              <a:rPr lang="nl-BE" sz="1200" dirty="0"/>
              <a:t>Bron: NBB, Regionale rekeningen.</a:t>
            </a:r>
          </a:p>
        </p:txBody>
      </p:sp>
      <p:graphicFrame>
        <p:nvGraphicFramePr>
          <p:cNvPr id="12" name="Tijdelijke aanduiding voor inhoud 6"/>
          <p:cNvGraphicFramePr>
            <a:graphicFrameLocks/>
          </p:cNvGraphicFramePr>
          <p:nvPr>
            <p:extLst>
              <p:ext uri="{D42A27DB-BD31-4B8C-83A1-F6EECF244321}">
                <p14:modId xmlns:p14="http://schemas.microsoft.com/office/powerpoint/2010/main" val="3803672029"/>
              </p:ext>
            </p:extLst>
          </p:nvPr>
        </p:nvGraphicFramePr>
        <p:xfrm>
          <a:off x="6747639" y="1825625"/>
          <a:ext cx="5029523" cy="4612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Object 59"/>
          <p:cNvGraphicFramePr>
            <a:graphicFrameLocks noChangeAspect="1"/>
          </p:cNvGraphicFramePr>
          <p:nvPr>
            <p:extLst>
              <p:ext uri="{D42A27DB-BD31-4B8C-83A1-F6EECF244321}">
                <p14:modId xmlns:p14="http://schemas.microsoft.com/office/powerpoint/2010/main" val="3360704617"/>
              </p:ext>
            </p:extLst>
          </p:nvPr>
        </p:nvGraphicFramePr>
        <p:xfrm>
          <a:off x="445255" y="1667197"/>
          <a:ext cx="5517931" cy="47708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58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59"/>
          <p:cNvGraphicFramePr>
            <a:graphicFrameLocks noChangeAspect="1"/>
          </p:cNvGraphicFramePr>
          <p:nvPr>
            <p:extLst>
              <p:ext uri="{D42A27DB-BD31-4B8C-83A1-F6EECF244321}">
                <p14:modId xmlns:p14="http://schemas.microsoft.com/office/powerpoint/2010/main" val="3769501586"/>
              </p:ext>
            </p:extLst>
          </p:nvPr>
        </p:nvGraphicFramePr>
        <p:xfrm>
          <a:off x="6432331" y="1698377"/>
          <a:ext cx="5433099" cy="4770827"/>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Box 3"/>
          <p:cNvSpPr txBox="1">
            <a:spLocks noChangeArrowheads="1"/>
          </p:cNvSpPr>
          <p:nvPr/>
        </p:nvSpPr>
        <p:spPr bwMode="auto">
          <a:xfrm>
            <a:off x="6536942" y="1914137"/>
            <a:ext cx="5012508" cy="584775"/>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                 +65-jarigen in % van de totale bevolking                              	</a:t>
            </a:r>
            <a:endParaRPr lang="nl-NL" sz="1600" dirty="0">
              <a:latin typeface="Calibri" panose="020F0502020204030204" pitchFamily="34" charset="0"/>
              <a:cs typeface="Helvetica" panose="020B0604020202020204" pitchFamily="34" charset="0"/>
            </a:endParaRPr>
          </a:p>
        </p:txBody>
      </p:sp>
      <p:sp>
        <p:nvSpPr>
          <p:cNvPr id="10" name="Tekstvak 9"/>
          <p:cNvSpPr txBox="1"/>
          <p:nvPr/>
        </p:nvSpPr>
        <p:spPr>
          <a:xfrm>
            <a:off x="7224083" y="6161427"/>
            <a:ext cx="1455398" cy="307777"/>
          </a:xfrm>
          <a:prstGeom prst="rect">
            <a:avLst/>
          </a:prstGeom>
          <a:noFill/>
        </p:spPr>
        <p:txBody>
          <a:bodyPr wrap="none" rtlCol="0">
            <a:spAutoFit/>
          </a:bodyPr>
          <a:lstStyle/>
          <a:p>
            <a:r>
              <a:rPr lang="nl-BE" sz="1400" dirty="0"/>
              <a:t>Bron: Planbureau</a:t>
            </a:r>
          </a:p>
        </p:txBody>
      </p:sp>
      <p:cxnSp>
        <p:nvCxnSpPr>
          <p:cNvPr id="4" name="Rechte verbindingslijn 3"/>
          <p:cNvCxnSpPr/>
          <p:nvPr/>
        </p:nvCxnSpPr>
        <p:spPr>
          <a:xfrm flipV="1">
            <a:off x="8679481" y="2243766"/>
            <a:ext cx="0" cy="341211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ijdelijke aanduiding voor inhoud 3"/>
          <p:cNvSpPr txBox="1">
            <a:spLocks/>
          </p:cNvSpPr>
          <p:nvPr/>
        </p:nvSpPr>
        <p:spPr>
          <a:xfrm>
            <a:off x="821489" y="2151528"/>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latin typeface="Calibri" panose="020F0502020204030204" pitchFamily="34" charset="0"/>
                <a:cs typeface="Helvetica" panose="020B0604020202020204" pitchFamily="34" charset="0"/>
              </a:rPr>
              <a:t>Vlaanderen vergrijst sneller dan de andere gewesten    (cf. oplopend bevolkingsaandeel van 65-plussers).</a:t>
            </a:r>
          </a:p>
          <a:p>
            <a:pPr algn="just"/>
            <a:r>
              <a:rPr lang="nl-BE" sz="1600" dirty="0">
                <a:latin typeface="Calibri" panose="020F0502020204030204" pitchFamily="34" charset="0"/>
                <a:cs typeface="Helvetica" panose="020B0604020202020204" pitchFamily="34" charset="0"/>
              </a:rPr>
              <a:t>Steeds groter deel van de belastingen en SZ-bijdragen in Vlaanderen moet dienen om bovenop de solidariteit met de andere gewesten ook de eigen hogere vergrijzings-factuur te financieren...</a:t>
            </a:r>
            <a:r>
              <a:rPr lang="nl-BE" sz="1600" dirty="0">
                <a:latin typeface="Helvetica" panose="020B0604020202020204" pitchFamily="34" charset="0"/>
                <a:cs typeface="Helvetica" panose="020B0604020202020204" pitchFamily="34" charset="0"/>
              </a:rPr>
              <a:t> </a:t>
            </a:r>
          </a:p>
          <a:p>
            <a:pPr algn="just"/>
            <a:r>
              <a:rPr lang="nl-BE" sz="1600" dirty="0">
                <a:latin typeface="Calibri" panose="020F0502020204030204" pitchFamily="34" charset="0"/>
                <a:cs typeface="Helvetica" panose="020B0604020202020204" pitchFamily="34" charset="0"/>
              </a:rPr>
              <a:t>… maar ook in Wallonië zal vergrijzingsfactuur oplopen</a:t>
            </a:r>
          </a:p>
          <a:p>
            <a:pPr algn="just"/>
            <a:r>
              <a:rPr lang="nl-BE" sz="1600" dirty="0">
                <a:latin typeface="Calibri" panose="020F0502020204030204" pitchFamily="34" charset="0"/>
                <a:cs typeface="Helvetica" panose="020B0604020202020204" pitchFamily="34" charset="0"/>
              </a:rPr>
              <a:t>… wat de economische en politieke houdbaarheid van die solidariteit nog meer onder druk zal zetten</a:t>
            </a:r>
            <a:r>
              <a:rPr lang="nl-BE" sz="1600" b="1" dirty="0">
                <a:latin typeface="Calibri" panose="020F0502020204030204" pitchFamily="34" charset="0"/>
                <a:cs typeface="Helvetica" panose="020B0604020202020204" pitchFamily="34" charset="0"/>
              </a:rPr>
              <a:t>.</a:t>
            </a:r>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
        <p:nvSpPr>
          <p:cNvPr id="12"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Vlaanderen vergrijst sneller</a:t>
            </a:r>
          </a:p>
          <a:p>
            <a:r>
              <a:rPr lang="nl-BE" sz="2000" i="1" dirty="0">
                <a:latin typeface="+mn-lt"/>
                <a:cs typeface="Helvetica" panose="020B0604020202020204" pitchFamily="34" charset="0"/>
              </a:rPr>
              <a:t>…en heeft dus zelf groter stuk van de SZ-koek nodig om vergrijzing te financieren</a:t>
            </a:r>
          </a:p>
        </p:txBody>
      </p:sp>
    </p:spTree>
    <p:extLst>
      <p:ext uri="{BB962C8B-B14F-4D97-AF65-F5344CB8AC3E}">
        <p14:creationId xmlns:p14="http://schemas.microsoft.com/office/powerpoint/2010/main" val="117301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59"/>
          <p:cNvGraphicFramePr>
            <a:graphicFrameLocks noChangeAspect="1"/>
          </p:cNvGraphicFramePr>
          <p:nvPr>
            <p:extLst/>
          </p:nvPr>
        </p:nvGraphicFramePr>
        <p:xfrm>
          <a:off x="6432331" y="1698377"/>
          <a:ext cx="5433099" cy="477082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3"/>
          <p:cNvSpPr txBox="1">
            <a:spLocks noChangeArrowheads="1"/>
          </p:cNvSpPr>
          <p:nvPr/>
        </p:nvSpPr>
        <p:spPr bwMode="auto">
          <a:xfrm>
            <a:off x="6536942" y="1914137"/>
            <a:ext cx="5012508" cy="584775"/>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                 +65-jarigen in % van de totale bevolking                              	</a:t>
            </a:r>
            <a:endParaRPr lang="nl-NL" sz="1600" dirty="0">
              <a:latin typeface="Calibri" panose="020F0502020204030204" pitchFamily="34" charset="0"/>
              <a:cs typeface="Helvetica" panose="020B0604020202020204" pitchFamily="34" charset="0"/>
            </a:endParaRPr>
          </a:p>
        </p:txBody>
      </p:sp>
      <p:sp>
        <p:nvSpPr>
          <p:cNvPr id="10" name="Tekstvak 9"/>
          <p:cNvSpPr txBox="1"/>
          <p:nvPr/>
        </p:nvSpPr>
        <p:spPr>
          <a:xfrm>
            <a:off x="7224083" y="6161427"/>
            <a:ext cx="1455398" cy="307777"/>
          </a:xfrm>
          <a:prstGeom prst="rect">
            <a:avLst/>
          </a:prstGeom>
          <a:noFill/>
        </p:spPr>
        <p:txBody>
          <a:bodyPr wrap="none" rtlCol="0">
            <a:spAutoFit/>
          </a:bodyPr>
          <a:lstStyle/>
          <a:p>
            <a:r>
              <a:rPr lang="nl-BE" sz="1400" dirty="0"/>
              <a:t>Bron: Planbureau</a:t>
            </a:r>
          </a:p>
        </p:txBody>
      </p:sp>
      <p:cxnSp>
        <p:nvCxnSpPr>
          <p:cNvPr id="4" name="Rechte verbindingslijn 3"/>
          <p:cNvCxnSpPr/>
          <p:nvPr/>
        </p:nvCxnSpPr>
        <p:spPr>
          <a:xfrm flipV="1">
            <a:off x="8679481" y="2243766"/>
            <a:ext cx="0" cy="3412113"/>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Interregionale transfer van Vlaanderen naar Wallonië</a:t>
            </a:r>
          </a:p>
          <a:p>
            <a:r>
              <a:rPr lang="nl-BE" sz="2000" i="1" dirty="0">
                <a:latin typeface="+mn-lt"/>
                <a:cs typeface="Helvetica" panose="020B0604020202020204" pitchFamily="34" charset="0"/>
              </a:rPr>
              <a:t>Persistent,</a:t>
            </a:r>
          </a:p>
        </p:txBody>
      </p:sp>
      <p:graphicFrame>
        <p:nvGraphicFramePr>
          <p:cNvPr id="8" name="Object 59">
            <a:extLst>
              <a:ext uri="{FF2B5EF4-FFF2-40B4-BE49-F238E27FC236}">
                <a16:creationId xmlns:a16="http://schemas.microsoft.com/office/drawing/2014/main" id="{5934E62A-68BC-4FA1-98F0-5854D3A0BBA3}"/>
              </a:ext>
            </a:extLst>
          </p:cNvPr>
          <p:cNvGraphicFramePr>
            <a:graphicFrameLocks noChangeAspect="1"/>
          </p:cNvGraphicFramePr>
          <p:nvPr>
            <p:extLst>
              <p:ext uri="{D42A27DB-BD31-4B8C-83A1-F6EECF244321}">
                <p14:modId xmlns:p14="http://schemas.microsoft.com/office/powerpoint/2010/main" val="2313424319"/>
              </p:ext>
            </p:extLst>
          </p:nvPr>
        </p:nvGraphicFramePr>
        <p:xfrm>
          <a:off x="577516" y="2035983"/>
          <a:ext cx="5538835" cy="43006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Box 3">
            <a:extLst>
              <a:ext uri="{FF2B5EF4-FFF2-40B4-BE49-F238E27FC236}">
                <a16:creationId xmlns:a16="http://schemas.microsoft.com/office/drawing/2014/main" id="{2924D0B1-DE4E-46EF-AC92-52ECF62611C1}"/>
              </a:ext>
            </a:extLst>
          </p:cNvPr>
          <p:cNvSpPr txBox="1">
            <a:spLocks noChangeArrowheads="1"/>
          </p:cNvSpPr>
          <p:nvPr/>
        </p:nvSpPr>
        <p:spPr bwMode="auto">
          <a:xfrm>
            <a:off x="577516" y="1864645"/>
            <a:ext cx="5012508" cy="830997"/>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                 ‘Transfer’ van Vlaanderen naar Wallonië </a:t>
            </a:r>
          </a:p>
          <a:p>
            <a:pPr algn="ctr"/>
            <a:r>
              <a:rPr lang="nl-NL" sz="1400" dirty="0">
                <a:latin typeface="Calibri" panose="020F0502020204030204" pitchFamily="34" charset="0"/>
                <a:cs typeface="Helvetica" panose="020B0604020202020204" pitchFamily="34" charset="0"/>
              </a:rPr>
              <a:t>             (decompositie, in </a:t>
            </a:r>
            <a:r>
              <a:rPr lang="nl-NL" sz="1400" dirty="0" err="1">
                <a:latin typeface="Calibri" panose="020F0502020204030204" pitchFamily="34" charset="0"/>
                <a:cs typeface="Helvetica" panose="020B0604020202020204" pitchFamily="34" charset="0"/>
              </a:rPr>
              <a:t>mld</a:t>
            </a:r>
            <a:r>
              <a:rPr lang="nl-NL" sz="1400" dirty="0">
                <a:latin typeface="Calibri" panose="020F0502020204030204" pitchFamily="34" charset="0"/>
                <a:cs typeface="Helvetica" panose="020B0604020202020204" pitchFamily="34" charset="0"/>
              </a:rPr>
              <a:t>, euro, prijzen van 2015)                             </a:t>
            </a:r>
            <a:r>
              <a:rPr lang="nl-NL" sz="1600" b="1" dirty="0">
                <a:latin typeface="Calibri" panose="020F0502020204030204" pitchFamily="34" charset="0"/>
                <a:cs typeface="Helvetica" panose="020B0604020202020204" pitchFamily="34" charset="0"/>
              </a:rPr>
              <a:t>	</a:t>
            </a:r>
            <a:endParaRPr lang="nl-NL" sz="1600" dirty="0">
              <a:latin typeface="Calibri" panose="020F0502020204030204" pitchFamily="34" charset="0"/>
              <a:cs typeface="Helvetica" panose="020B0604020202020204" pitchFamily="34" charset="0"/>
            </a:endParaRPr>
          </a:p>
        </p:txBody>
      </p:sp>
      <p:sp>
        <p:nvSpPr>
          <p:cNvPr id="13" name="Tekstvak 12">
            <a:extLst>
              <a:ext uri="{FF2B5EF4-FFF2-40B4-BE49-F238E27FC236}">
                <a16:creationId xmlns:a16="http://schemas.microsoft.com/office/drawing/2014/main" id="{8A6C407A-E162-4203-A4B5-B51EF54E892B}"/>
              </a:ext>
            </a:extLst>
          </p:cNvPr>
          <p:cNvSpPr txBox="1"/>
          <p:nvPr/>
        </p:nvSpPr>
        <p:spPr>
          <a:xfrm>
            <a:off x="1020827" y="6146038"/>
            <a:ext cx="4652211" cy="646331"/>
          </a:xfrm>
          <a:prstGeom prst="rect">
            <a:avLst/>
          </a:prstGeom>
          <a:noFill/>
        </p:spPr>
        <p:txBody>
          <a:bodyPr wrap="square" rtlCol="0">
            <a:spAutoFit/>
          </a:bodyPr>
          <a:lstStyle/>
          <a:p>
            <a:r>
              <a:rPr lang="nl-BE" sz="1200" dirty="0">
                <a:latin typeface="HelveticaNeueLT Std Cn" panose="020B0506030502030204" pitchFamily="34" charset="0"/>
              </a:rPr>
              <a:t>Bron:  Decoster en Sas (2017).</a:t>
            </a:r>
          </a:p>
          <a:p>
            <a:r>
              <a:rPr lang="nl-BE" sz="1200" dirty="0" err="1">
                <a:latin typeface="HelveticaNeueLT Std Cn" panose="020B0506030502030204" pitchFamily="34" charset="0"/>
              </a:rPr>
              <a:t>Socaaleconomische</a:t>
            </a:r>
            <a:r>
              <a:rPr lang="nl-BE" sz="1200" dirty="0">
                <a:latin typeface="HelveticaNeueLT Std Cn" panose="020B0506030502030204" pitchFamily="34" charset="0"/>
              </a:rPr>
              <a:t> transfer (A) = gevolg  van welvaartsverschillen. Demografische transfer (B) = gevolg van vergrijzing</a:t>
            </a:r>
          </a:p>
        </p:txBody>
      </p:sp>
    </p:spTree>
    <p:extLst>
      <p:ext uri="{BB962C8B-B14F-4D97-AF65-F5344CB8AC3E}">
        <p14:creationId xmlns:p14="http://schemas.microsoft.com/office/powerpoint/2010/main" val="427437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7D6E33-5CF4-4F97-8C37-70FD5BAB381C}"/>
              </a:ext>
            </a:extLst>
          </p:cNvPr>
          <p:cNvPicPr>
            <a:picLocks noChangeAspect="1"/>
          </p:cNvPicPr>
          <p:nvPr/>
        </p:nvPicPr>
        <p:blipFill>
          <a:blip r:embed="rId2"/>
          <a:stretch>
            <a:fillRect/>
          </a:stretch>
        </p:blipFill>
        <p:spPr>
          <a:xfrm>
            <a:off x="6304548" y="1540042"/>
            <a:ext cx="6160168" cy="4253566"/>
          </a:xfrm>
          <a:prstGeom prst="rect">
            <a:avLst/>
          </a:prstGeom>
        </p:spPr>
      </p:pic>
      <p:graphicFrame>
        <p:nvGraphicFramePr>
          <p:cNvPr id="3" name="Grafiek 2">
            <a:extLst>
              <a:ext uri="{FF2B5EF4-FFF2-40B4-BE49-F238E27FC236}">
                <a16:creationId xmlns:a16="http://schemas.microsoft.com/office/drawing/2014/main" id="{F427EC29-4DC9-4F6D-8269-F529BFCE65E8}"/>
              </a:ext>
            </a:extLst>
          </p:cNvPr>
          <p:cNvGraphicFramePr>
            <a:graphicFrameLocks/>
          </p:cNvGraphicFramePr>
          <p:nvPr>
            <p:extLst>
              <p:ext uri="{D42A27DB-BD31-4B8C-83A1-F6EECF244321}">
                <p14:modId xmlns:p14="http://schemas.microsoft.com/office/powerpoint/2010/main" val="1704893790"/>
              </p:ext>
            </p:extLst>
          </p:nvPr>
        </p:nvGraphicFramePr>
        <p:xfrm>
          <a:off x="441156" y="1700463"/>
          <a:ext cx="5013159" cy="4093145"/>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vak 4">
            <a:extLst>
              <a:ext uri="{FF2B5EF4-FFF2-40B4-BE49-F238E27FC236}">
                <a16:creationId xmlns:a16="http://schemas.microsoft.com/office/drawing/2014/main" id="{0620E2F3-C161-4D9F-9CCE-F73A8515D8E2}"/>
              </a:ext>
            </a:extLst>
          </p:cNvPr>
          <p:cNvSpPr txBox="1"/>
          <p:nvPr/>
        </p:nvSpPr>
        <p:spPr>
          <a:xfrm rot="10800000" flipV="1">
            <a:off x="6577263" y="5986113"/>
            <a:ext cx="4347409" cy="523220"/>
          </a:xfrm>
          <a:prstGeom prst="rect">
            <a:avLst/>
          </a:prstGeom>
          <a:noFill/>
        </p:spPr>
        <p:txBody>
          <a:bodyPr wrap="square" rtlCol="0">
            <a:spAutoFit/>
          </a:bodyPr>
          <a:lstStyle/>
          <a:p>
            <a:r>
              <a:rPr lang="nl-BE" sz="1400" dirty="0"/>
              <a:t>Macro-economische hypothesen: BBP-groei van 1,5%, inflatie van 2% en rente van 3%</a:t>
            </a:r>
            <a:endParaRPr lang="nl-NL" sz="1400" dirty="0"/>
          </a:p>
        </p:txBody>
      </p:sp>
      <p:sp>
        <p:nvSpPr>
          <p:cNvPr id="6" name="Titel 1">
            <a:extLst>
              <a:ext uri="{FF2B5EF4-FFF2-40B4-BE49-F238E27FC236}">
                <a16:creationId xmlns:a16="http://schemas.microsoft.com/office/drawing/2014/main" id="{567732E9-64F3-419B-9EE0-9BEE10C7542F}"/>
              </a:ext>
            </a:extLst>
          </p:cNvPr>
          <p:cNvSpPr txBox="1">
            <a:spLocks/>
          </p:cNvSpPr>
          <p:nvPr/>
        </p:nvSpPr>
        <p:spPr>
          <a:xfrm>
            <a:off x="441156" y="233156"/>
            <a:ext cx="10039942" cy="996043"/>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800" b="1" i="1" dirty="0">
              <a:latin typeface="Calibri" panose="020F0502020204030204" pitchFamily="34" charset="0"/>
              <a:cs typeface="Helvetica" panose="020B0604020202020204" pitchFamily="34" charset="0"/>
            </a:endParaRPr>
          </a:p>
          <a:p>
            <a:r>
              <a:rPr lang="nl-BE" sz="2800" b="1" i="1" dirty="0">
                <a:latin typeface="Calibri" panose="020F0502020204030204" pitchFamily="34" charset="0"/>
                <a:cs typeface="Helvetica" panose="020B0604020202020204" pitchFamily="34" charset="0"/>
              </a:rPr>
              <a:t>Pensioenhervorming Michel</a:t>
            </a:r>
          </a:p>
          <a:p>
            <a:r>
              <a:rPr lang="nl-BE" sz="2000" i="1" dirty="0">
                <a:latin typeface="Calibri" panose="020F0502020204030204" pitchFamily="34" charset="0"/>
                <a:cs typeface="Helvetica" panose="020B0604020202020204" pitchFamily="34" charset="0"/>
              </a:rPr>
              <a:t>Verbetert de houdbaarheid van de Belgische overheidsschuld zeer aanzienlijk</a:t>
            </a:r>
          </a:p>
          <a:p>
            <a:r>
              <a:rPr lang="nl-BE" sz="2000" i="1" dirty="0">
                <a:latin typeface="Calibri" panose="020F0502020204030204" pitchFamily="34" charset="0"/>
                <a:cs typeface="Helvetica" panose="020B0604020202020204" pitchFamily="34" charset="0"/>
              </a:rPr>
              <a:t>                                                                                         </a:t>
            </a:r>
          </a:p>
          <a:p>
            <a:endParaRPr lang="nl-BE" sz="2000" i="1" dirty="0">
              <a:latin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590546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88731" y="2025832"/>
            <a:ext cx="10544818" cy="3139321"/>
          </a:xfrm>
          <a:prstGeom prst="rect">
            <a:avLst/>
          </a:prstGeom>
          <a:noFill/>
        </p:spPr>
        <p:txBody>
          <a:bodyPr wrap="square" rtlCol="0">
            <a:spAutoFit/>
          </a:bodyPr>
          <a:lstStyle/>
          <a:p>
            <a:pPr marL="342900" indent="-342900">
              <a:buFont typeface="Wingdings" panose="05000000000000000000" pitchFamily="2" charset="2"/>
              <a:buChar char="§"/>
            </a:pPr>
            <a:r>
              <a:rPr lang="nl-BE" b="1" dirty="0">
                <a:latin typeface="Calibri" panose="020F0502020204030204" pitchFamily="34" charset="0"/>
                <a:cs typeface="Helvetica" panose="020B0604020202020204" pitchFamily="34" charset="0"/>
              </a:rPr>
              <a:t>Sociaaleconomische verschillen tussen de Belgische gewesten worden alsmaar groter…</a:t>
            </a:r>
          </a:p>
          <a:p>
            <a:pPr marL="342900" indent="-342900">
              <a:buFont typeface="Wingdings" panose="05000000000000000000" pitchFamily="2" charset="2"/>
              <a:buChar char="§"/>
            </a:pPr>
            <a:endParaRPr lang="nl-BE" b="1" dirty="0">
              <a:latin typeface="Calibri" panose="020F0502020204030204" pitchFamily="34" charset="0"/>
              <a:cs typeface="Helvetica" panose="020B0604020202020204" pitchFamily="34" charset="0"/>
            </a:endParaRPr>
          </a:p>
          <a:p>
            <a:pPr marL="342900" indent="-342900">
              <a:buFont typeface="Wingdings" panose="05000000000000000000" pitchFamily="2" charset="2"/>
              <a:buChar char="§"/>
            </a:pPr>
            <a:r>
              <a:rPr lang="nl-BE" b="1" dirty="0">
                <a:latin typeface="Calibri" panose="020F0502020204030204" pitchFamily="34" charset="0"/>
                <a:cs typeface="Helvetica" panose="020B0604020202020204" pitchFamily="34" charset="0"/>
              </a:rPr>
              <a:t>…en doen de welvaartsongelijkheid tussen Vlaanderen en Wallonië voortdurend oplopen.</a:t>
            </a:r>
          </a:p>
          <a:p>
            <a:pPr marL="342900" indent="-342900" algn="ctr">
              <a:buFont typeface="Wingdings" panose="05000000000000000000" pitchFamily="2" charset="2"/>
              <a:buChar char="§"/>
            </a:pPr>
            <a:endParaRPr lang="nl-BE" b="1" dirty="0">
              <a:latin typeface="Calibri" panose="020F0502020204030204" pitchFamily="34" charset="0"/>
            </a:endParaRPr>
          </a:p>
          <a:p>
            <a:pPr marL="342900" indent="-342900">
              <a:buFont typeface="Wingdings" panose="05000000000000000000" pitchFamily="2" charset="2"/>
              <a:buChar char="§"/>
            </a:pPr>
            <a:r>
              <a:rPr lang="nl-BE" b="1" dirty="0">
                <a:latin typeface="Calibri" panose="020F0502020204030204" pitchFamily="34" charset="0"/>
                <a:cs typeface="Helvetica" panose="020B0604020202020204" pitchFamily="34" charset="0"/>
              </a:rPr>
              <a:t>Op die verschillen enten zich uiteenlopende regionale beleidsbeleidsvoorkeuren.</a:t>
            </a:r>
          </a:p>
          <a:p>
            <a:pPr marL="342900" indent="-342900">
              <a:buFont typeface="Wingdings" panose="05000000000000000000" pitchFamily="2" charset="2"/>
              <a:buChar char="§"/>
            </a:pPr>
            <a:endParaRPr lang="nl-BE" b="1" dirty="0">
              <a:latin typeface="Calibri" panose="020F0502020204030204" pitchFamily="34" charset="0"/>
              <a:cs typeface="Helvetica" panose="020B0604020202020204" pitchFamily="34" charset="0"/>
            </a:endParaRPr>
          </a:p>
          <a:p>
            <a:pPr marL="342900" indent="-342900">
              <a:buFont typeface="Wingdings" panose="05000000000000000000" pitchFamily="2" charset="2"/>
              <a:buChar char="§"/>
            </a:pPr>
            <a:r>
              <a:rPr lang="nl-BE" b="1" dirty="0">
                <a:latin typeface="Calibri" panose="020F0502020204030204" pitchFamily="34" charset="0"/>
                <a:cs typeface="Helvetica" panose="020B0604020202020204" pitchFamily="34" charset="0"/>
              </a:rPr>
              <a:t>Tegen een achtergrond van algemeen tragere economische groei en demografische vergrijzing wegen die verschillen steeds meer op de economische en politieke houdbaarheid van de inkomenstransfers van Vlaanderen naar Wallonië… </a:t>
            </a:r>
          </a:p>
          <a:p>
            <a:pPr marL="342900" indent="-342900">
              <a:buFont typeface="Wingdings" panose="05000000000000000000" pitchFamily="2" charset="2"/>
              <a:buChar char="§"/>
            </a:pPr>
            <a:endParaRPr lang="nl-BE" b="1" dirty="0">
              <a:latin typeface="Calibri" panose="020F0502020204030204" pitchFamily="34" charset="0"/>
              <a:cs typeface="Helvetica" panose="020B0604020202020204" pitchFamily="34" charset="0"/>
            </a:endParaRPr>
          </a:p>
          <a:p>
            <a:pPr marL="342900" indent="-342900">
              <a:buFont typeface="Wingdings" panose="05000000000000000000" pitchFamily="2" charset="2"/>
              <a:buChar char="§"/>
            </a:pPr>
            <a:r>
              <a:rPr lang="nl-BE" b="1" dirty="0">
                <a:latin typeface="Calibri" panose="020F0502020204030204" pitchFamily="34" charset="0"/>
              </a:rPr>
              <a:t>… wat de gewesten ook politiek verder uit mekaar zal blijven drijven (?)</a:t>
            </a:r>
          </a:p>
        </p:txBody>
      </p:sp>
      <p:sp>
        <p:nvSpPr>
          <p:cNvPr id="5" name="Titel 1"/>
          <p:cNvSpPr txBox="1">
            <a:spLocks/>
          </p:cNvSpPr>
          <p:nvPr/>
        </p:nvSpPr>
        <p:spPr>
          <a:xfrm>
            <a:off x="488731" y="409620"/>
            <a:ext cx="10039942" cy="996043"/>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sz="2800" b="1" i="1" dirty="0">
              <a:latin typeface="Calibri" panose="020F0502020204030204" pitchFamily="34" charset="0"/>
              <a:cs typeface="Helvetica" panose="020B0604020202020204" pitchFamily="34" charset="0"/>
            </a:endParaRPr>
          </a:p>
          <a:p>
            <a:r>
              <a:rPr lang="nl-BE" sz="2800" b="1" i="1" dirty="0">
                <a:latin typeface="Calibri" panose="020F0502020204030204" pitchFamily="34" charset="0"/>
                <a:cs typeface="Helvetica" panose="020B0604020202020204" pitchFamily="34" charset="0"/>
              </a:rPr>
              <a:t>Sociaaleconomische en politieke verscheidenheid van de gewesten</a:t>
            </a:r>
          </a:p>
          <a:p>
            <a:r>
              <a:rPr lang="nl-BE" sz="2000" i="1" dirty="0">
                <a:latin typeface="Calibri" panose="020F0502020204030204" pitchFamily="34" charset="0"/>
                <a:cs typeface="Helvetica" panose="020B0604020202020204" pitchFamily="34" charset="0"/>
              </a:rPr>
              <a:t>Waarover ging het?                                                                                         </a:t>
            </a:r>
          </a:p>
          <a:p>
            <a:endParaRPr lang="nl-BE" sz="2000" i="1" dirty="0">
              <a:latin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07382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2"/>
          <p:cNvGraphicFramePr>
            <a:graphicFrameLocks noGrp="1" noChangeAspect="1"/>
          </p:cNvGraphicFramePr>
          <p:nvPr>
            <p:ph sz="half" idx="2"/>
            <p:extLst/>
          </p:nvPr>
        </p:nvGraphicFramePr>
        <p:xfrm>
          <a:off x="6779173" y="1815569"/>
          <a:ext cx="4776951" cy="4899377"/>
        </p:xfrm>
        <a:graphic>
          <a:graphicData uri="http://schemas.openxmlformats.org/drawingml/2006/chart">
            <c:chart xmlns:c="http://schemas.openxmlformats.org/drawingml/2006/chart" xmlns:r="http://schemas.openxmlformats.org/officeDocument/2006/relationships" r:id="rId2"/>
          </a:graphicData>
        </a:graphic>
      </p:graphicFrame>
      <p:sp>
        <p:nvSpPr>
          <p:cNvPr id="8" name="Tijdelijke aanduiding voor inhoud 3"/>
          <p:cNvSpPr txBox="1">
            <a:spLocks/>
          </p:cNvSpPr>
          <p:nvPr/>
        </p:nvSpPr>
        <p:spPr>
          <a:xfrm>
            <a:off x="821489" y="2151528"/>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b="1" dirty="0">
                <a:latin typeface="+mj-lt"/>
                <a:cs typeface="Helvetica" panose="020B0604020202020204" pitchFamily="34" charset="0"/>
              </a:rPr>
              <a:t>Uit dezelfde studie blijkt dat </a:t>
            </a:r>
          </a:p>
          <a:p>
            <a:pPr lvl="1" algn="just"/>
            <a:r>
              <a:rPr lang="nl-BE" sz="1600" b="1" dirty="0">
                <a:latin typeface="+mj-lt"/>
                <a:cs typeface="Helvetica" panose="020B0604020202020204" pitchFamily="34" charset="0"/>
              </a:rPr>
              <a:t>de politieke heterogeniteit in België sinds de jaren 80 trendmatig toeneemt en groter is dan in de buurlanden…</a:t>
            </a:r>
          </a:p>
          <a:p>
            <a:pPr lvl="1" algn="just"/>
            <a:r>
              <a:rPr lang="nl-BE" sz="1600" b="1" dirty="0">
                <a:latin typeface="+mj-lt"/>
                <a:cs typeface="Helvetica" panose="020B0604020202020204" pitchFamily="34" charset="0"/>
              </a:rPr>
              <a:t>…en dat deze heterogeniteit in België groter is (en ook sterker toeneemt</a:t>
            </a:r>
            <a:r>
              <a:rPr lang="nl-BE" sz="1600" b="1" i="1" dirty="0">
                <a:latin typeface="+mj-lt"/>
                <a:cs typeface="Helvetica" panose="020B0604020202020204" pitchFamily="34" charset="0"/>
              </a:rPr>
              <a:t>) tussen </a:t>
            </a:r>
            <a:r>
              <a:rPr lang="nl-BE" sz="1600" b="1" dirty="0">
                <a:latin typeface="+mj-lt"/>
                <a:cs typeface="Helvetica" panose="020B0604020202020204" pitchFamily="34" charset="0"/>
              </a:rPr>
              <a:t>dan </a:t>
            </a:r>
            <a:r>
              <a:rPr lang="nl-BE" sz="1600" b="1" i="1" dirty="0">
                <a:latin typeface="+mj-lt"/>
                <a:cs typeface="Helvetica" panose="020B0604020202020204" pitchFamily="34" charset="0"/>
              </a:rPr>
              <a:t>binnen</a:t>
            </a:r>
            <a:r>
              <a:rPr lang="nl-BE" sz="1600" b="1" dirty="0">
                <a:latin typeface="+mj-lt"/>
                <a:cs typeface="Helvetica" panose="020B0604020202020204" pitchFamily="34" charset="0"/>
              </a:rPr>
              <a:t> de gewesten</a:t>
            </a: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
        <p:nvSpPr>
          <p:cNvPr id="2" name="Tekstvak 1"/>
          <p:cNvSpPr txBox="1"/>
          <p:nvPr/>
        </p:nvSpPr>
        <p:spPr>
          <a:xfrm>
            <a:off x="7732862" y="1802338"/>
            <a:ext cx="3283271" cy="492443"/>
          </a:xfrm>
          <a:prstGeom prst="rect">
            <a:avLst/>
          </a:prstGeom>
          <a:noFill/>
        </p:spPr>
        <p:txBody>
          <a:bodyPr wrap="none" rtlCol="0">
            <a:spAutoFit/>
          </a:bodyPr>
          <a:lstStyle/>
          <a:p>
            <a:pPr algn="ctr"/>
            <a:r>
              <a:rPr lang="nl-BE" sz="1400" b="1" dirty="0">
                <a:latin typeface="Helvetica" panose="020B0604020202020204" pitchFamily="34" charset="0"/>
                <a:cs typeface="Helvetica" panose="020B0604020202020204" pitchFamily="34" charset="0"/>
              </a:rPr>
              <a:t>Regionale politieke heterogeniteit (*)</a:t>
            </a:r>
          </a:p>
          <a:p>
            <a:pPr algn="ctr"/>
            <a:r>
              <a:rPr lang="nl-BE" sz="1200" dirty="0">
                <a:latin typeface="Helvetica" panose="020B0604020202020204" pitchFamily="34" charset="0"/>
                <a:cs typeface="Helvetica" panose="020B0604020202020204" pitchFamily="34" charset="0"/>
              </a:rPr>
              <a:t>België versus de buurlanden</a:t>
            </a:r>
          </a:p>
        </p:txBody>
      </p:sp>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Toenemende politieke heterogeniteit </a:t>
            </a:r>
          </a:p>
          <a:p>
            <a:r>
              <a:rPr lang="nl-BE" sz="2000" i="1" dirty="0">
                <a:latin typeface="+mn-lt"/>
                <a:cs typeface="Helvetica" panose="020B0604020202020204" pitchFamily="34" charset="0"/>
              </a:rPr>
              <a:t>Verder uiteenlopende politieke voorkeuren in Vlaanderen en Wallonië</a:t>
            </a:r>
          </a:p>
        </p:txBody>
      </p:sp>
      <p:sp>
        <p:nvSpPr>
          <p:cNvPr id="3" name="Tekstvak 2"/>
          <p:cNvSpPr txBox="1"/>
          <p:nvPr/>
        </p:nvSpPr>
        <p:spPr>
          <a:xfrm>
            <a:off x="6913317" y="6093976"/>
            <a:ext cx="3706079" cy="461665"/>
          </a:xfrm>
          <a:prstGeom prst="rect">
            <a:avLst/>
          </a:prstGeom>
          <a:noFill/>
        </p:spPr>
        <p:txBody>
          <a:bodyPr wrap="none" rtlCol="0">
            <a:spAutoFit/>
          </a:bodyPr>
          <a:lstStyle/>
          <a:p>
            <a:r>
              <a:rPr lang="nl-BE" sz="1200" dirty="0"/>
              <a:t>(*) Maatstaf voor afwijking van stemgedrag in de regio’s </a:t>
            </a:r>
          </a:p>
          <a:p>
            <a:r>
              <a:rPr lang="nl-BE" sz="1200" dirty="0"/>
              <a:t>      t.o.v. landsgemiddelde.</a:t>
            </a:r>
          </a:p>
        </p:txBody>
      </p:sp>
    </p:spTree>
    <p:extLst>
      <p:ext uri="{BB962C8B-B14F-4D97-AF65-F5344CB8AC3E}">
        <p14:creationId xmlns:p14="http://schemas.microsoft.com/office/powerpoint/2010/main" val="140120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3"/>
          <p:cNvSpPr txBox="1">
            <a:spLocks/>
          </p:cNvSpPr>
          <p:nvPr/>
        </p:nvSpPr>
        <p:spPr>
          <a:xfrm>
            <a:off x="821489" y="2151528"/>
            <a:ext cx="510802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b="1" dirty="0">
                <a:latin typeface="+mj-lt"/>
                <a:cs typeface="Helvetica" panose="020B0604020202020204" pitchFamily="34" charset="0"/>
              </a:rPr>
              <a:t>Uit dezelfde studie blijkt dat </a:t>
            </a:r>
          </a:p>
          <a:p>
            <a:pPr lvl="1" algn="just"/>
            <a:r>
              <a:rPr lang="nl-BE" sz="1600" b="1" dirty="0">
                <a:latin typeface="+mj-lt"/>
                <a:cs typeface="Helvetica" panose="020B0604020202020204" pitchFamily="34" charset="0"/>
              </a:rPr>
              <a:t>de politieke heterogeniteit in België sinds de jaren 80 trendmatig toeneemt en groter is dan in de buurlanden…</a:t>
            </a:r>
          </a:p>
          <a:p>
            <a:pPr lvl="1" algn="just"/>
            <a:r>
              <a:rPr lang="nl-BE" sz="1600" b="1" dirty="0">
                <a:latin typeface="+mj-lt"/>
                <a:cs typeface="Helvetica" panose="020B0604020202020204" pitchFamily="34" charset="0"/>
              </a:rPr>
              <a:t>…en dat deze heterogeniteit in België groter is (en ook sterker toeneemt</a:t>
            </a:r>
            <a:r>
              <a:rPr lang="nl-BE" sz="1600" b="1" i="1" dirty="0">
                <a:latin typeface="+mj-lt"/>
                <a:cs typeface="Helvetica" panose="020B0604020202020204" pitchFamily="34" charset="0"/>
              </a:rPr>
              <a:t>) tussen </a:t>
            </a:r>
            <a:r>
              <a:rPr lang="nl-BE" sz="1600" b="1" dirty="0">
                <a:latin typeface="+mj-lt"/>
                <a:cs typeface="Helvetica" panose="020B0604020202020204" pitchFamily="34" charset="0"/>
              </a:rPr>
              <a:t>dan </a:t>
            </a:r>
            <a:r>
              <a:rPr lang="nl-BE" sz="1600" b="1" i="1" dirty="0">
                <a:latin typeface="+mj-lt"/>
                <a:cs typeface="Helvetica" panose="020B0604020202020204" pitchFamily="34" charset="0"/>
              </a:rPr>
              <a:t>binnen</a:t>
            </a:r>
            <a:r>
              <a:rPr lang="nl-BE" sz="1600" b="1" dirty="0">
                <a:latin typeface="+mj-lt"/>
                <a:cs typeface="Helvetica" panose="020B0604020202020204" pitchFamily="34" charset="0"/>
              </a:rPr>
              <a:t> de gewesten</a:t>
            </a: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Calibri" panose="020F050202020403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
        <p:nvSpPr>
          <p:cNvPr id="7" name="Titel 1"/>
          <p:cNvSpPr txBox="1">
            <a:spLocks/>
          </p:cNvSpPr>
          <p:nvPr/>
        </p:nvSpPr>
        <p:spPr>
          <a:xfrm>
            <a:off x="445255" y="306103"/>
            <a:ext cx="10149174"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Toenemende politieke heterogeniteit </a:t>
            </a:r>
          </a:p>
          <a:p>
            <a:r>
              <a:rPr lang="nl-BE" sz="2000" i="1" dirty="0">
                <a:latin typeface="+mn-lt"/>
                <a:cs typeface="Helvetica" panose="020B0604020202020204" pitchFamily="34" charset="0"/>
              </a:rPr>
              <a:t>Verder uiteenlopende politieke voorkeuren in Vlaanderen en Wallonië</a:t>
            </a:r>
          </a:p>
        </p:txBody>
      </p:sp>
      <p:sp>
        <p:nvSpPr>
          <p:cNvPr id="3" name="Tekstvak 2"/>
          <p:cNvSpPr txBox="1"/>
          <p:nvPr/>
        </p:nvSpPr>
        <p:spPr>
          <a:xfrm>
            <a:off x="6913317" y="6093976"/>
            <a:ext cx="3706079" cy="461665"/>
          </a:xfrm>
          <a:prstGeom prst="rect">
            <a:avLst/>
          </a:prstGeom>
          <a:noFill/>
        </p:spPr>
        <p:txBody>
          <a:bodyPr wrap="none" rtlCol="0">
            <a:spAutoFit/>
          </a:bodyPr>
          <a:lstStyle/>
          <a:p>
            <a:r>
              <a:rPr lang="nl-BE" sz="1200" dirty="0"/>
              <a:t>(*) Maatstaf voor afwijking van stemgedrag in de regio’s </a:t>
            </a:r>
          </a:p>
          <a:p>
            <a:r>
              <a:rPr lang="nl-BE" sz="1200" dirty="0"/>
              <a:t>      t.o.v. landsgemiddelde.</a:t>
            </a:r>
          </a:p>
        </p:txBody>
      </p:sp>
      <p:sp>
        <p:nvSpPr>
          <p:cNvPr id="9" name="Tekstvak 8">
            <a:extLst>
              <a:ext uri="{FF2B5EF4-FFF2-40B4-BE49-F238E27FC236}">
                <a16:creationId xmlns:a16="http://schemas.microsoft.com/office/drawing/2014/main" id="{5F742A25-1516-423C-B59E-46F86A0056DB}"/>
              </a:ext>
            </a:extLst>
          </p:cNvPr>
          <p:cNvSpPr txBox="1"/>
          <p:nvPr/>
        </p:nvSpPr>
        <p:spPr>
          <a:xfrm>
            <a:off x="8158923" y="1659085"/>
            <a:ext cx="2767809" cy="492443"/>
          </a:xfrm>
          <a:prstGeom prst="rect">
            <a:avLst/>
          </a:prstGeom>
          <a:noFill/>
        </p:spPr>
        <p:txBody>
          <a:bodyPr wrap="none" rtlCol="0">
            <a:spAutoFit/>
          </a:bodyPr>
          <a:lstStyle/>
          <a:p>
            <a:pPr algn="ctr"/>
            <a:r>
              <a:rPr lang="nl-BE" sz="1400" b="1" dirty="0">
                <a:latin typeface="Helvetica" panose="020B0604020202020204" pitchFamily="34" charset="0"/>
                <a:cs typeface="Helvetica" panose="020B0604020202020204" pitchFamily="34" charset="0"/>
              </a:rPr>
              <a:t>Politieke heterogeniteit</a:t>
            </a:r>
          </a:p>
          <a:p>
            <a:pPr algn="ctr"/>
            <a:r>
              <a:rPr lang="nl-BE" sz="1200" dirty="0">
                <a:latin typeface="Helvetica" panose="020B0604020202020204" pitchFamily="34" charset="0"/>
                <a:cs typeface="Helvetica" panose="020B0604020202020204" pitchFamily="34" charset="0"/>
              </a:rPr>
              <a:t>België versus Vlaanderen en Wallonië</a:t>
            </a:r>
          </a:p>
        </p:txBody>
      </p:sp>
      <p:graphicFrame>
        <p:nvGraphicFramePr>
          <p:cNvPr id="10" name="Object 2">
            <a:extLst>
              <a:ext uri="{FF2B5EF4-FFF2-40B4-BE49-F238E27FC236}">
                <a16:creationId xmlns:a16="http://schemas.microsoft.com/office/drawing/2014/main" id="{C24BB4E4-B8BB-472C-B2C6-05A9A807055F}"/>
              </a:ext>
            </a:extLst>
          </p:cNvPr>
          <p:cNvGraphicFramePr>
            <a:graphicFrameLocks noGrp="1" noChangeAspect="1"/>
          </p:cNvGraphicFramePr>
          <p:nvPr>
            <p:ph sz="half" idx="2"/>
            <p:extLst/>
          </p:nvPr>
        </p:nvGraphicFramePr>
        <p:xfrm>
          <a:off x="6890657" y="1815569"/>
          <a:ext cx="4974773" cy="48993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2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ijdelijke aanduiding voor inhoud 6"/>
          <p:cNvGraphicFramePr>
            <a:graphicFrameLocks/>
          </p:cNvGraphicFramePr>
          <p:nvPr>
            <p:extLst>
              <p:ext uri="{D42A27DB-BD31-4B8C-83A1-F6EECF244321}">
                <p14:modId xmlns:p14="http://schemas.microsoft.com/office/powerpoint/2010/main" val="303590269"/>
              </p:ext>
            </p:extLst>
          </p:nvPr>
        </p:nvGraphicFramePr>
        <p:xfrm>
          <a:off x="6221820" y="1571622"/>
          <a:ext cx="5505723" cy="4619627"/>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Economische groei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Regionaal BBP per inwoner sinds 1960</a:t>
            </a:r>
          </a:p>
        </p:txBody>
      </p:sp>
      <p:sp>
        <p:nvSpPr>
          <p:cNvPr id="9" name="Tekstvak 8"/>
          <p:cNvSpPr txBox="1"/>
          <p:nvPr/>
        </p:nvSpPr>
        <p:spPr>
          <a:xfrm>
            <a:off x="1473915" y="1726928"/>
            <a:ext cx="3018262" cy="338554"/>
          </a:xfrm>
          <a:prstGeom prst="rect">
            <a:avLst/>
          </a:prstGeom>
          <a:noFill/>
        </p:spPr>
        <p:txBody>
          <a:bodyPr wrap="none" rtlCol="0">
            <a:spAutoFit/>
          </a:bodyPr>
          <a:lstStyle/>
          <a:p>
            <a:r>
              <a:rPr lang="nl-BE" sz="1600" b="1" dirty="0"/>
              <a:t>Reële gemiddelde jaargroei, in %:</a:t>
            </a:r>
          </a:p>
        </p:txBody>
      </p:sp>
      <p:sp>
        <p:nvSpPr>
          <p:cNvPr id="19" name="Tekstvak 18"/>
          <p:cNvSpPr txBox="1"/>
          <p:nvPr/>
        </p:nvSpPr>
        <p:spPr>
          <a:xfrm>
            <a:off x="6639255" y="6345879"/>
            <a:ext cx="3725187" cy="276999"/>
          </a:xfrm>
          <a:prstGeom prst="rect">
            <a:avLst/>
          </a:prstGeom>
          <a:noFill/>
        </p:spPr>
        <p:txBody>
          <a:bodyPr wrap="none" rtlCol="0">
            <a:spAutoFit/>
          </a:bodyPr>
          <a:lstStyle/>
          <a:p>
            <a:r>
              <a:rPr lang="nl-BE" sz="1200" dirty="0"/>
              <a:t>Bron: tot 1995 KBC. Na 1995: Regionale rekeningen NBB.</a:t>
            </a:r>
          </a:p>
        </p:txBody>
      </p:sp>
      <p:pic>
        <p:nvPicPr>
          <p:cNvPr id="16" name="Afbeelding 15">
            <a:extLst>
              <a:ext uri="{FF2B5EF4-FFF2-40B4-BE49-F238E27FC236}">
                <a16:creationId xmlns:a16="http://schemas.microsoft.com/office/drawing/2014/main" id="{65AB2DE3-7288-41A7-9856-F8694271C9A0}"/>
              </a:ext>
            </a:extLst>
          </p:cNvPr>
          <p:cNvPicPr>
            <a:picLocks noChangeAspect="1"/>
          </p:cNvPicPr>
          <p:nvPr/>
        </p:nvPicPr>
        <p:blipFill>
          <a:blip r:embed="rId3"/>
          <a:stretch>
            <a:fillRect/>
          </a:stretch>
        </p:blipFill>
        <p:spPr>
          <a:xfrm>
            <a:off x="445254" y="2258008"/>
            <a:ext cx="5489015" cy="3657599"/>
          </a:xfrm>
          <a:prstGeom prst="rect">
            <a:avLst/>
          </a:prstGeom>
        </p:spPr>
      </p:pic>
    </p:spTree>
    <p:extLst>
      <p:ext uri="{BB962C8B-B14F-4D97-AF65-F5344CB8AC3E}">
        <p14:creationId xmlns:p14="http://schemas.microsoft.com/office/powerpoint/2010/main" val="6120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6">
            <a:extLst>
              <a:ext uri="{FF2B5EF4-FFF2-40B4-BE49-F238E27FC236}">
                <a16:creationId xmlns:a16="http://schemas.microsoft.com/office/drawing/2014/main" id="{9FB9E59B-551D-4FB5-BD6D-7E90E260D77D}"/>
              </a:ext>
            </a:extLst>
          </p:cNvPr>
          <p:cNvGraphicFramePr>
            <a:graphicFrameLocks noGrp="1"/>
          </p:cNvGraphicFramePr>
          <p:nvPr>
            <p:ph sz="half" idx="1"/>
            <p:extLst>
              <p:ext uri="{D42A27DB-BD31-4B8C-83A1-F6EECF244321}">
                <p14:modId xmlns:p14="http://schemas.microsoft.com/office/powerpoint/2010/main" val="2169222511"/>
              </p:ext>
            </p:extLst>
          </p:nvPr>
        </p:nvGraphicFramePr>
        <p:xfrm>
          <a:off x="751273" y="1733480"/>
          <a:ext cx="5029523" cy="46123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ijdelijke aanduiding voor inhoud 6"/>
          <p:cNvGraphicFramePr>
            <a:graphicFrameLocks/>
          </p:cNvGraphicFramePr>
          <p:nvPr>
            <p:extLst/>
          </p:nvPr>
        </p:nvGraphicFramePr>
        <p:xfrm>
          <a:off x="6221820" y="1571622"/>
          <a:ext cx="5505723" cy="4619627"/>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Economische groei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Regionaal BBP per inwoner - niveau</a:t>
            </a:r>
          </a:p>
        </p:txBody>
      </p:sp>
      <p:sp>
        <p:nvSpPr>
          <p:cNvPr id="19" name="Tekstvak 18"/>
          <p:cNvSpPr txBox="1"/>
          <p:nvPr/>
        </p:nvSpPr>
        <p:spPr>
          <a:xfrm>
            <a:off x="6639255" y="6345879"/>
            <a:ext cx="3725187" cy="276999"/>
          </a:xfrm>
          <a:prstGeom prst="rect">
            <a:avLst/>
          </a:prstGeom>
          <a:noFill/>
        </p:spPr>
        <p:txBody>
          <a:bodyPr wrap="none" rtlCol="0">
            <a:spAutoFit/>
          </a:bodyPr>
          <a:lstStyle/>
          <a:p>
            <a:r>
              <a:rPr lang="nl-BE" sz="1200" dirty="0"/>
              <a:t>Bron: tot 1995 KBC. Na 1995: Regionale rekeningen NBB.</a:t>
            </a:r>
          </a:p>
        </p:txBody>
      </p:sp>
      <p:sp>
        <p:nvSpPr>
          <p:cNvPr id="10" name="Tekstvak 9">
            <a:extLst>
              <a:ext uri="{FF2B5EF4-FFF2-40B4-BE49-F238E27FC236}">
                <a16:creationId xmlns:a16="http://schemas.microsoft.com/office/drawing/2014/main" id="{96D67AE5-112A-4515-A742-3F7EDB581232}"/>
              </a:ext>
            </a:extLst>
          </p:cNvPr>
          <p:cNvSpPr txBox="1"/>
          <p:nvPr/>
        </p:nvSpPr>
        <p:spPr>
          <a:xfrm>
            <a:off x="1227136" y="6052749"/>
            <a:ext cx="2984535" cy="276999"/>
          </a:xfrm>
          <a:prstGeom prst="rect">
            <a:avLst/>
          </a:prstGeom>
          <a:noFill/>
        </p:spPr>
        <p:txBody>
          <a:bodyPr wrap="none" rtlCol="0">
            <a:spAutoFit/>
          </a:bodyPr>
          <a:lstStyle/>
          <a:p>
            <a:r>
              <a:rPr lang="nl-BE" sz="1200" dirty="0"/>
              <a:t>(*) Na pendelcorrectie, eigen berekeningen.</a:t>
            </a:r>
          </a:p>
        </p:txBody>
      </p:sp>
      <p:cxnSp>
        <p:nvCxnSpPr>
          <p:cNvPr id="9" name="Rechte verbindingslijn met pijl 8">
            <a:extLst>
              <a:ext uri="{FF2B5EF4-FFF2-40B4-BE49-F238E27FC236}">
                <a16:creationId xmlns:a16="http://schemas.microsoft.com/office/drawing/2014/main" id="{68B437DF-5D4F-4FA5-9C18-58D5499B5D78}"/>
              </a:ext>
            </a:extLst>
          </p:cNvPr>
          <p:cNvCxnSpPr/>
          <p:nvPr/>
        </p:nvCxnSpPr>
        <p:spPr>
          <a:xfrm>
            <a:off x="10642852" y="4078169"/>
            <a:ext cx="643667" cy="246882"/>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2">
            <a:extLst>
              <a:ext uri="{FF2B5EF4-FFF2-40B4-BE49-F238E27FC236}">
                <a16:creationId xmlns:a16="http://schemas.microsoft.com/office/drawing/2014/main" id="{3D1610BB-446B-4377-BBB2-D7FB9A445171}"/>
              </a:ext>
            </a:extLst>
          </p:cNvPr>
          <p:cNvGraphicFramePr>
            <a:graphicFrameLocks noChangeAspect="1"/>
          </p:cNvGraphicFramePr>
          <p:nvPr>
            <p:extLst>
              <p:ext uri="{D42A27DB-BD31-4B8C-83A1-F6EECF244321}">
                <p14:modId xmlns:p14="http://schemas.microsoft.com/office/powerpoint/2010/main" val="1247645350"/>
              </p:ext>
            </p:extLst>
          </p:nvPr>
        </p:nvGraphicFramePr>
        <p:xfrm>
          <a:off x="5820519" y="2379235"/>
          <a:ext cx="5581489" cy="4748474"/>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el 1"/>
          <p:cNvSpPr txBox="1">
            <a:spLocks/>
          </p:cNvSpPr>
          <p:nvPr/>
        </p:nvSpPr>
        <p:spPr>
          <a:xfrm>
            <a:off x="443207" y="376663"/>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Economische groei</a:t>
            </a:r>
            <a:endParaRPr lang="nl-BE" sz="2800" i="1" dirty="0">
              <a:latin typeface="+mn-lt"/>
              <a:cs typeface="Helvetica" panose="020B0604020202020204" pitchFamily="34" charset="0"/>
            </a:endParaRPr>
          </a:p>
          <a:p>
            <a:r>
              <a:rPr lang="nl-BE" sz="2000" i="1" dirty="0">
                <a:latin typeface="Calibri" panose="020F0502020204030204" pitchFamily="34" charset="0"/>
                <a:cs typeface="Helvetica" panose="020B0604020202020204" pitchFamily="34" charset="0"/>
              </a:rPr>
              <a:t>Brusselse economie is niet (meer) in staat om snelle bevolkingsgroei te absorberen</a:t>
            </a:r>
          </a:p>
        </p:txBody>
      </p:sp>
      <p:graphicFrame>
        <p:nvGraphicFramePr>
          <p:cNvPr id="9" name="Object 2"/>
          <p:cNvGraphicFramePr>
            <a:graphicFrameLocks noChangeAspect="1"/>
          </p:cNvGraphicFramePr>
          <p:nvPr>
            <p:extLst>
              <p:ext uri="{D42A27DB-BD31-4B8C-83A1-F6EECF244321}">
                <p14:modId xmlns:p14="http://schemas.microsoft.com/office/powerpoint/2010/main" val="3112709752"/>
              </p:ext>
            </p:extLst>
          </p:nvPr>
        </p:nvGraphicFramePr>
        <p:xfrm>
          <a:off x="274475" y="1732638"/>
          <a:ext cx="5325181" cy="4691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3"/>
          <p:cNvSpPr txBox="1">
            <a:spLocks noChangeArrowheads="1"/>
          </p:cNvSpPr>
          <p:nvPr/>
        </p:nvSpPr>
        <p:spPr bwMode="auto">
          <a:xfrm>
            <a:off x="1140589" y="1838052"/>
            <a:ext cx="4236536" cy="523220"/>
          </a:xfrm>
          <a:prstGeom prst="rect">
            <a:avLst/>
          </a:prstGeom>
          <a:noFill/>
          <a:ln w="9525">
            <a:noFill/>
            <a:miter lim="800000"/>
            <a:headEnd/>
            <a:tailEnd/>
          </a:ln>
          <a:effectLst/>
        </p:spPr>
        <p:txBody>
          <a:bodyPr wrap="square">
            <a:spAutoFit/>
          </a:bodyPr>
          <a:lstStyle/>
          <a:p>
            <a:pPr algn="ctr"/>
            <a:r>
              <a:rPr lang="nl-NL" sz="1600" b="1" dirty="0">
                <a:cs typeface="Helvetica" panose="020B0604020202020204" pitchFamily="34" charset="0"/>
              </a:rPr>
              <a:t>Bevolking</a:t>
            </a:r>
          </a:p>
          <a:p>
            <a:pPr algn="ctr"/>
            <a:r>
              <a:rPr lang="nl-NL" sz="1200" dirty="0">
                <a:cs typeface="Helvetica" panose="020B0604020202020204" pitchFamily="34" charset="0"/>
              </a:rPr>
              <a:t> (1960 = 100)</a:t>
            </a:r>
          </a:p>
        </p:txBody>
      </p:sp>
      <p:cxnSp>
        <p:nvCxnSpPr>
          <p:cNvPr id="5" name="Rechte verbindingslijn met pijl 4"/>
          <p:cNvCxnSpPr/>
          <p:nvPr/>
        </p:nvCxnSpPr>
        <p:spPr>
          <a:xfrm flipV="1">
            <a:off x="4525954" y="3513126"/>
            <a:ext cx="819807" cy="1623849"/>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800767" y="6328760"/>
            <a:ext cx="1345497" cy="276999"/>
          </a:xfrm>
          <a:prstGeom prst="rect">
            <a:avLst/>
          </a:prstGeom>
          <a:noFill/>
        </p:spPr>
        <p:txBody>
          <a:bodyPr wrap="none" rtlCol="0">
            <a:spAutoFit/>
          </a:bodyPr>
          <a:lstStyle/>
          <a:p>
            <a:r>
              <a:rPr lang="nl-BE" sz="1200" dirty="0"/>
              <a:t>Bron: Planbureau.</a:t>
            </a:r>
          </a:p>
        </p:txBody>
      </p:sp>
      <p:sp>
        <p:nvSpPr>
          <p:cNvPr id="14" name="Text Box 3">
            <a:extLst>
              <a:ext uri="{FF2B5EF4-FFF2-40B4-BE49-F238E27FC236}">
                <a16:creationId xmlns:a16="http://schemas.microsoft.com/office/drawing/2014/main" id="{E689FA5C-90F2-4D38-8415-12668D482F12}"/>
              </a:ext>
            </a:extLst>
          </p:cNvPr>
          <p:cNvSpPr txBox="1">
            <a:spLocks noChangeArrowheads="1"/>
          </p:cNvSpPr>
          <p:nvPr/>
        </p:nvSpPr>
        <p:spPr bwMode="auto">
          <a:xfrm>
            <a:off x="6848232" y="1838052"/>
            <a:ext cx="4236536" cy="492443"/>
          </a:xfrm>
          <a:prstGeom prst="rect">
            <a:avLst/>
          </a:prstGeom>
          <a:noFill/>
          <a:ln w="9525">
            <a:noFill/>
            <a:miter lim="800000"/>
            <a:headEnd/>
            <a:tailEnd/>
          </a:ln>
          <a:effectLst/>
        </p:spPr>
        <p:txBody>
          <a:bodyPr wrap="square">
            <a:spAutoFit/>
          </a:bodyPr>
          <a:lstStyle/>
          <a:p>
            <a:pPr algn="ctr"/>
            <a:r>
              <a:rPr lang="nl-NL" sz="1400" b="1" dirty="0">
                <a:latin typeface="Calibri" panose="020F0502020204030204" pitchFamily="34" charset="0"/>
                <a:cs typeface="Helvetica" panose="020B0604020202020204" pitchFamily="34" charset="0"/>
              </a:rPr>
              <a:t>Regionale </a:t>
            </a:r>
            <a:r>
              <a:rPr lang="nl-NL" sz="1400" b="1" dirty="0" err="1">
                <a:latin typeface="Calibri" panose="020F0502020204030204" pitchFamily="34" charset="0"/>
                <a:cs typeface="Helvetica" panose="020B0604020202020204" pitchFamily="34" charset="0"/>
              </a:rPr>
              <a:t>bevolkingsaangroei</a:t>
            </a:r>
            <a:r>
              <a:rPr lang="nl-NL" sz="1400" b="1" dirty="0">
                <a:latin typeface="Calibri" panose="020F0502020204030204" pitchFamily="34" charset="0"/>
                <a:cs typeface="Helvetica" panose="020B0604020202020204" pitchFamily="34" charset="0"/>
              </a:rPr>
              <a:t> 1995-2016                              </a:t>
            </a:r>
            <a:r>
              <a:rPr lang="nl-NL" sz="1400" dirty="0">
                <a:latin typeface="Calibri" panose="020F0502020204030204" pitchFamily="34" charset="0"/>
                <a:cs typeface="Helvetica" panose="020B0604020202020204" pitchFamily="34" charset="0"/>
              </a:rPr>
              <a:t> </a:t>
            </a:r>
            <a:r>
              <a:rPr lang="nl-NL" sz="1200" dirty="0">
                <a:latin typeface="Calibri" panose="020F0502020204030204" pitchFamily="34" charset="0"/>
                <a:cs typeface="Helvetica" panose="020B0604020202020204" pitchFamily="34" charset="0"/>
              </a:rPr>
              <a:t>(in % en volgens oorzaak)</a:t>
            </a:r>
          </a:p>
        </p:txBody>
      </p:sp>
    </p:spTree>
    <p:extLst>
      <p:ext uri="{BB962C8B-B14F-4D97-AF65-F5344CB8AC3E}">
        <p14:creationId xmlns:p14="http://schemas.microsoft.com/office/powerpoint/2010/main" val="395522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fiek 15"/>
          <p:cNvGraphicFramePr/>
          <p:nvPr>
            <p:extLst>
              <p:ext uri="{D42A27DB-BD31-4B8C-83A1-F6EECF244321}">
                <p14:modId xmlns:p14="http://schemas.microsoft.com/office/powerpoint/2010/main" val="3243220960"/>
              </p:ext>
            </p:extLst>
          </p:nvPr>
        </p:nvGraphicFramePr>
        <p:xfrm>
          <a:off x="6637282" y="2040664"/>
          <a:ext cx="5060731" cy="4334032"/>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Regionaal uiteenlopende conjunctuur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2015-2017 - Sterker conjunctuurherstel in Vlaanderen</a:t>
            </a:r>
          </a:p>
        </p:txBody>
      </p:sp>
      <p:sp>
        <p:nvSpPr>
          <p:cNvPr id="14" name="Ovaal 13"/>
          <p:cNvSpPr/>
          <p:nvPr/>
        </p:nvSpPr>
        <p:spPr>
          <a:xfrm>
            <a:off x="10147480" y="2322168"/>
            <a:ext cx="1737305" cy="196460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 Box 3"/>
          <p:cNvSpPr txBox="1">
            <a:spLocks noChangeArrowheads="1"/>
          </p:cNvSpPr>
          <p:nvPr/>
        </p:nvSpPr>
        <p:spPr bwMode="auto">
          <a:xfrm>
            <a:off x="7356808" y="1842314"/>
            <a:ext cx="4236536" cy="523220"/>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Producentenvertrouwen       </a:t>
            </a:r>
            <a:r>
              <a:rPr lang="nl-NL" sz="1400" b="1" dirty="0">
                <a:latin typeface="Calibri" panose="020F0502020204030204" pitchFamily="34" charset="0"/>
                <a:cs typeface="Helvetica" panose="020B0604020202020204" pitchFamily="34" charset="0"/>
              </a:rPr>
              <a:t>                                              </a:t>
            </a:r>
            <a:r>
              <a:rPr lang="nl-NL" sz="1400" dirty="0">
                <a:latin typeface="Calibri" panose="020F0502020204030204" pitchFamily="34" charset="0"/>
                <a:cs typeface="Helvetica" panose="020B0604020202020204" pitchFamily="34" charset="0"/>
              </a:rPr>
              <a:t> </a:t>
            </a:r>
            <a:r>
              <a:rPr lang="nl-NL" sz="1200" dirty="0">
                <a:latin typeface="Calibri" panose="020F0502020204030204" pitchFamily="34" charset="0"/>
                <a:cs typeface="Helvetica" panose="020B0604020202020204" pitchFamily="34" charset="0"/>
              </a:rPr>
              <a:t>Regionale conjunctuurcurves NBB</a:t>
            </a:r>
          </a:p>
        </p:txBody>
      </p:sp>
      <p:sp>
        <p:nvSpPr>
          <p:cNvPr id="17" name="Tijdelijke aanduiding voor inhoud 3"/>
          <p:cNvSpPr txBox="1">
            <a:spLocks/>
          </p:cNvSpPr>
          <p:nvPr/>
        </p:nvSpPr>
        <p:spPr>
          <a:xfrm>
            <a:off x="652837" y="1999128"/>
            <a:ext cx="4914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cs typeface="Helvetica" panose="020B0604020202020204" pitchFamily="34" charset="0"/>
              </a:rPr>
              <a:t>Sinds de 2</a:t>
            </a:r>
            <a:r>
              <a:rPr lang="nl-BE" sz="1600" baseline="30000" dirty="0">
                <a:cs typeface="Helvetica" panose="020B0604020202020204" pitchFamily="34" charset="0"/>
              </a:rPr>
              <a:t>de</a:t>
            </a:r>
            <a:r>
              <a:rPr lang="nl-BE" sz="1600" dirty="0">
                <a:cs typeface="Helvetica" panose="020B0604020202020204" pitchFamily="34" charset="0"/>
              </a:rPr>
              <a:t> helft van 2014 fleurt het ondernemers-vertrouwen in Vlaanderen duidelijk krachtiger op dan in Wallonië en Brussel…</a:t>
            </a:r>
          </a:p>
          <a:p>
            <a:pPr algn="just"/>
            <a:r>
              <a:rPr lang="nl-BE" sz="1600" dirty="0">
                <a:cs typeface="Helvetica" panose="020B0604020202020204" pitchFamily="34" charset="0"/>
              </a:rPr>
              <a:t>…gevoed door het sociaaleconomisch herstelbeleid van de regering Michel?</a:t>
            </a:r>
          </a:p>
          <a:p>
            <a:pPr algn="just"/>
            <a:endParaRPr lang="nl-BE" sz="1600" dirty="0">
              <a:cs typeface="Helvetica" panose="020B0604020202020204" pitchFamily="34" charset="0"/>
            </a:endParaRPr>
          </a:p>
          <a:p>
            <a:pPr lvl="1" algn="just"/>
            <a:endParaRPr lang="nl-BE" sz="1400" dirty="0">
              <a:latin typeface="Helvetica" panose="020B0604020202020204" pitchFamily="34" charset="0"/>
              <a:cs typeface="Helvetica" panose="020B0604020202020204" pitchFamily="34" charset="0"/>
            </a:endParaRPr>
          </a:p>
          <a:p>
            <a:pPr algn="just"/>
            <a:endParaRPr lang="nl-BE" sz="1200" dirty="0">
              <a:latin typeface="Helvetica" panose="020B0604020202020204" pitchFamily="34" charset="0"/>
              <a:cs typeface="Helvetica" panose="020B0604020202020204" pitchFamily="34" charset="0"/>
            </a:endParaRPr>
          </a:p>
          <a:p>
            <a:pPr algn="just"/>
            <a:endParaRPr lang="nl-BE" sz="1200" dirty="0">
              <a:latin typeface="Helvetica" panose="020B060402020202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5102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4"/>
          <p:cNvGraphicFramePr>
            <a:graphicFrameLocks noChangeAspect="1"/>
          </p:cNvGraphicFramePr>
          <p:nvPr>
            <p:extLst>
              <p:ext uri="{D42A27DB-BD31-4B8C-83A1-F6EECF244321}">
                <p14:modId xmlns:p14="http://schemas.microsoft.com/office/powerpoint/2010/main" val="1380860725"/>
              </p:ext>
            </p:extLst>
          </p:nvPr>
        </p:nvGraphicFramePr>
        <p:xfrm>
          <a:off x="6550925" y="1491480"/>
          <a:ext cx="5233811" cy="4699769"/>
        </p:xfrm>
        <a:graphic>
          <a:graphicData uri="http://schemas.openxmlformats.org/drawingml/2006/chart">
            <c:chart xmlns:c="http://schemas.openxmlformats.org/drawingml/2006/chart" xmlns:r="http://schemas.openxmlformats.org/officeDocument/2006/relationships" r:id="rId2"/>
          </a:graphicData>
        </a:graphic>
      </p:graphicFrame>
      <p:sp>
        <p:nvSpPr>
          <p:cNvPr id="9" name="Tijdelijke aanduiding voor inhoud 3"/>
          <p:cNvSpPr txBox="1">
            <a:spLocks/>
          </p:cNvSpPr>
          <p:nvPr/>
        </p:nvSpPr>
        <p:spPr>
          <a:xfrm>
            <a:off x="652837" y="1999128"/>
            <a:ext cx="4914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nl-BE" sz="1600" dirty="0">
                <a:cs typeface="Helvetica" panose="020B0604020202020204" pitchFamily="34" charset="0"/>
              </a:rPr>
              <a:t>Vlaamse groei gevoeliger voor de recente verbetering van het concurrentievermogen (loonkostenmatiging) en de trekkracht van de Duitse economie.</a:t>
            </a:r>
          </a:p>
          <a:p>
            <a:pPr algn="just"/>
            <a:r>
              <a:rPr lang="nl-BE" sz="1600" dirty="0">
                <a:cs typeface="Helvetica" panose="020B0604020202020204" pitchFamily="34" charset="0"/>
              </a:rPr>
              <a:t>Waalse economie is meer gesloten. </a:t>
            </a:r>
          </a:p>
          <a:p>
            <a:pPr algn="just"/>
            <a:r>
              <a:rPr lang="nl-BE" sz="1600" dirty="0">
                <a:cs typeface="Helvetica" panose="020B0604020202020204" pitchFamily="34" charset="0"/>
              </a:rPr>
              <a:t>Concurrentievermogen en vrijhandel krijgen in Wallonië minder beleidsprioriteit (cf. CETA-discussie).</a:t>
            </a:r>
          </a:p>
          <a:p>
            <a:pPr lvl="1" algn="just"/>
            <a:endParaRPr lang="nl-BE" sz="1400" dirty="0">
              <a:latin typeface="Helvetica" panose="020B0604020202020204" pitchFamily="34" charset="0"/>
              <a:cs typeface="Helvetica" panose="020B0604020202020204" pitchFamily="34" charset="0"/>
            </a:endParaRPr>
          </a:p>
          <a:p>
            <a:pPr algn="just"/>
            <a:endParaRPr lang="nl-BE" sz="1200" dirty="0">
              <a:latin typeface="Helvetica" panose="020B0604020202020204" pitchFamily="34" charset="0"/>
              <a:cs typeface="Helvetica" panose="020B0604020202020204" pitchFamily="34" charset="0"/>
            </a:endParaRPr>
          </a:p>
          <a:p>
            <a:pPr algn="just"/>
            <a:endParaRPr lang="nl-BE" sz="1200" dirty="0">
              <a:latin typeface="Helvetica" panose="020B0604020202020204" pitchFamily="34" charset="0"/>
              <a:cs typeface="Helvetica" panose="020B0604020202020204" pitchFamily="34" charset="0"/>
            </a:endParaRPr>
          </a:p>
          <a:p>
            <a:pPr algn="just"/>
            <a:endParaRPr lang="nl-BE" sz="1600" dirty="0">
              <a:latin typeface="Helvetica" panose="020B0604020202020204" pitchFamily="34" charset="0"/>
              <a:cs typeface="Helvetica" panose="020B0604020202020204" pitchFamily="34" charset="0"/>
            </a:endParaRPr>
          </a:p>
        </p:txBody>
      </p:sp>
      <p:sp>
        <p:nvSpPr>
          <p:cNvPr id="14" name="Text Box 3"/>
          <p:cNvSpPr txBox="1">
            <a:spLocks noChangeArrowheads="1"/>
          </p:cNvSpPr>
          <p:nvPr/>
        </p:nvSpPr>
        <p:spPr bwMode="auto">
          <a:xfrm>
            <a:off x="7242407" y="1850749"/>
            <a:ext cx="4236536" cy="553998"/>
          </a:xfrm>
          <a:prstGeom prst="rect">
            <a:avLst/>
          </a:prstGeom>
          <a:noFill/>
          <a:ln w="9525">
            <a:noFill/>
            <a:miter lim="800000"/>
            <a:headEnd/>
            <a:tailEnd/>
          </a:ln>
          <a:effectLst/>
        </p:spPr>
        <p:txBody>
          <a:bodyPr wrap="square">
            <a:spAutoFit/>
          </a:bodyPr>
          <a:lstStyle/>
          <a:p>
            <a:pPr algn="ctr"/>
            <a:r>
              <a:rPr lang="nl-NL" sz="1600" b="1" dirty="0">
                <a:latin typeface="Calibri" panose="020F0502020204030204" pitchFamily="34" charset="0"/>
                <a:cs typeface="Helvetica" panose="020B0604020202020204" pitchFamily="34" charset="0"/>
              </a:rPr>
              <a:t>Uitvoer van goederen en diensten </a:t>
            </a:r>
          </a:p>
          <a:p>
            <a:pPr algn="ctr"/>
            <a:r>
              <a:rPr lang="nl-NL" sz="1200" dirty="0">
                <a:latin typeface="Calibri" panose="020F0502020204030204" pitchFamily="34" charset="0"/>
                <a:cs typeface="Helvetica" panose="020B0604020202020204" pitchFamily="34" charset="0"/>
              </a:rPr>
              <a:t>(in % van regionaal BBP)                    </a:t>
            </a:r>
            <a:r>
              <a:rPr lang="nl-NL" sz="1400" b="1" dirty="0">
                <a:latin typeface="Calibri" panose="020F0502020204030204" pitchFamily="34" charset="0"/>
                <a:cs typeface="Helvetica" panose="020B0604020202020204" pitchFamily="34" charset="0"/>
              </a:rPr>
              <a:t>                                </a:t>
            </a:r>
            <a:r>
              <a:rPr lang="nl-NL" sz="1400" dirty="0">
                <a:latin typeface="Calibri" panose="020F0502020204030204" pitchFamily="34" charset="0"/>
                <a:cs typeface="Helvetica" panose="020B0604020202020204" pitchFamily="34" charset="0"/>
              </a:rPr>
              <a:t> </a:t>
            </a:r>
            <a:endParaRPr lang="nl-NL" sz="1200" dirty="0">
              <a:latin typeface="Calibri" panose="020F0502020204030204" pitchFamily="34" charset="0"/>
              <a:cs typeface="Helvetica" panose="020B0604020202020204" pitchFamily="34" charset="0"/>
            </a:endParaRPr>
          </a:p>
        </p:txBody>
      </p:sp>
      <p:sp>
        <p:nvSpPr>
          <p:cNvPr id="8" name="Titel 1"/>
          <p:cNvSpPr txBox="1">
            <a:spLocks/>
          </p:cNvSpPr>
          <p:nvPr/>
        </p:nvSpPr>
        <p:spPr>
          <a:xfrm>
            <a:off x="445254" y="357832"/>
            <a:ext cx="10039942" cy="997439"/>
          </a:xfrm>
          <a:prstGeom prst="rect">
            <a:avLst/>
          </a:prstGeom>
          <a:solidFill>
            <a:schemeClr val="accent4">
              <a:lumMod val="60000"/>
              <a:lumOff val="4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b="1" i="1" dirty="0">
                <a:latin typeface="+mn-lt"/>
                <a:cs typeface="Helvetica" panose="020B0604020202020204" pitchFamily="34" charset="0"/>
              </a:rPr>
              <a:t>Grotere economische openheid van Vlaanderen                                                                                             </a:t>
            </a:r>
            <a:r>
              <a:rPr lang="nl-BE" sz="2800" i="1" dirty="0">
                <a:latin typeface="+mn-lt"/>
                <a:cs typeface="Helvetica" panose="020B0604020202020204" pitchFamily="34" charset="0"/>
              </a:rPr>
              <a:t> </a:t>
            </a:r>
          </a:p>
          <a:p>
            <a:r>
              <a:rPr lang="nl-BE" sz="2000" i="1" dirty="0">
                <a:latin typeface="Calibri" panose="020F0502020204030204" pitchFamily="34" charset="0"/>
                <a:cs typeface="Helvetica" panose="020B0604020202020204" pitchFamily="34" charset="0"/>
              </a:rPr>
              <a:t>2015-2016 - Verbetering van concurrentiekracht</a:t>
            </a:r>
          </a:p>
        </p:txBody>
      </p:sp>
      <p:sp>
        <p:nvSpPr>
          <p:cNvPr id="17" name="Tekstvak 16"/>
          <p:cNvSpPr txBox="1"/>
          <p:nvPr/>
        </p:nvSpPr>
        <p:spPr>
          <a:xfrm>
            <a:off x="6550925" y="6260897"/>
            <a:ext cx="3725187" cy="276999"/>
          </a:xfrm>
          <a:prstGeom prst="rect">
            <a:avLst/>
          </a:prstGeom>
          <a:noFill/>
        </p:spPr>
        <p:txBody>
          <a:bodyPr wrap="none" rtlCol="0">
            <a:spAutoFit/>
          </a:bodyPr>
          <a:lstStyle/>
          <a:p>
            <a:r>
              <a:rPr lang="nl-BE" sz="1200" dirty="0"/>
              <a:t>Bron: tot 1995 KBC. Na 1995: Regionale rekeningen NBB.</a:t>
            </a:r>
          </a:p>
        </p:txBody>
      </p:sp>
    </p:spTree>
    <p:extLst>
      <p:ext uri="{BB962C8B-B14F-4D97-AF65-F5344CB8AC3E}">
        <p14:creationId xmlns:p14="http://schemas.microsoft.com/office/powerpoint/2010/main" val="9312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26173</TotalTime>
  <Words>1696</Words>
  <Application>Microsoft Office PowerPoint</Application>
  <PresentationFormat>Breedbeeld</PresentationFormat>
  <Paragraphs>246</Paragraphs>
  <Slides>29</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Calibri</vt:lpstr>
      <vt:lpstr>Calibri Light</vt:lpstr>
      <vt:lpstr>Helvetica</vt:lpstr>
      <vt:lpstr>HelveticaNeueLT Std Cn</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Taalgrens = werkloosheidsgrens                                                                                           Regionale arbeidsmarktkloof - Persistent sinds de jaren 80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Edwin De Boeck</dc:creator>
  <cp:lastModifiedBy>Edwin De Boeck</cp:lastModifiedBy>
  <cp:revision>1091</cp:revision>
  <cp:lastPrinted>2017-12-19T16:05:09Z</cp:lastPrinted>
  <dcterms:created xsi:type="dcterms:W3CDTF">2017-03-09T15:09:51Z</dcterms:created>
  <dcterms:modified xsi:type="dcterms:W3CDTF">2017-12-20T20:22:12Z</dcterms:modified>
</cp:coreProperties>
</file>